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950" r:id="rId5"/>
    <p:sldId id="951" r:id="rId6"/>
    <p:sldId id="952" r:id="rId7"/>
    <p:sldId id="953" r:id="rId8"/>
    <p:sldId id="954" r:id="rId9"/>
    <p:sldId id="956" r:id="rId10"/>
    <p:sldId id="957" r:id="rId11"/>
    <p:sldId id="958" r:id="rId12"/>
    <p:sldId id="959" r:id="rId13"/>
    <p:sldId id="960" r:id="rId14"/>
    <p:sldId id="961" r:id="rId15"/>
    <p:sldId id="962" r:id="rId16"/>
    <p:sldId id="967" r:id="rId17"/>
    <p:sldId id="963" r:id="rId18"/>
    <p:sldId id="965" r:id="rId19"/>
    <p:sldId id="966" r:id="rId20"/>
    <p:sldId id="969" r:id="rId21"/>
    <p:sldId id="968" r:id="rId22"/>
    <p:sldId id="94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A042F62-0D6E-598A-0916-F2BF44EC01AC}" name="Melanie Dettmer" initials="MD" userId="S::mdettmer@glass.org::271dd5da-3883-47c7-a389-866db19deb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DB526A-FA87-43C3-8869-5B5119426302}" v="5" dt="2025-02-06T18:34:07.2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883" y="77"/>
      </p:cViewPr>
      <p:guideLst/>
    </p:cSldViewPr>
  </p:slideViewPr>
  <p:notesTextViewPr>
    <p:cViewPr>
      <p:scale>
        <a:sx n="1" d="1"/>
        <a:sy n="1" d="1"/>
      </p:scale>
      <p:origin x="0" y="0"/>
    </p:cViewPr>
  </p:notesTextViewPr>
  <p:notesViewPr>
    <p:cSldViewPr snapToGrid="0">
      <p:cViewPr varScale="1">
        <p:scale>
          <a:sx n="60" d="100"/>
          <a:sy n="60" d="100"/>
        </p:scale>
        <p:origin x="3110" y="-14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4EF091-7D75-4457-A6A1-0C8361AF32C4}" type="datetimeFigureOut">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E4807A-E2E5-4577-8068-BEC6774296F0}" type="slidenum">
              <a:t>‹#›</a:t>
            </a:fld>
            <a:endParaRPr lang="en-US"/>
          </a:p>
        </p:txBody>
      </p:sp>
    </p:spTree>
    <p:extLst>
      <p:ext uri="{BB962C8B-B14F-4D97-AF65-F5344CB8AC3E}">
        <p14:creationId xmlns:p14="http://schemas.microsoft.com/office/powerpoint/2010/main" val="87673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mailto:myglassclass@glass.org"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4D9E7-5FC0-BF79-7AE8-9D6477357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A15A54-3686-D45E-42DE-B452D3CFB9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A59B1-193D-C948-F53B-99562C5215D3}"/>
              </a:ext>
            </a:extLst>
          </p:cNvPr>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Good afternoon. On behalf of the National Glass Association, I’m Alicia Mitchual, NGA operations manager, and thank you joining us for today’s webinar, featuring two of my colleagues from the Workforce Development team at NGA – Jenni Chase and Elayne Cabrera. They have been heavily involved in the continual improvements you’ve been seeing across NGA’s education and training platform, and are here today to get into detail on what those upgrades are and how you can implement them. </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Jenni, I’ll turn it over to you to get us started!</a:t>
            </a:r>
          </a:p>
          <a:p>
            <a:pPr marL="0" marR="0">
              <a:lnSpc>
                <a:spcPct val="107000"/>
              </a:lnSpc>
              <a:spcAft>
                <a:spcPts val="800"/>
              </a:spcAft>
            </a:pPr>
            <a:r>
              <a:rPr lang="en-US"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Jenni:</a:t>
            </a:r>
            <a:r>
              <a:rPr lang="en-US" sz="1800" kern="100">
                <a:effectLst/>
                <a:latin typeface="Calibri" panose="020F0502020204030204" pitchFamily="34" charset="0"/>
                <a:ea typeface="Calibri" panose="020F0502020204030204" pitchFamily="34" charset="0"/>
                <a:cs typeface="Times New Roman" panose="02020603050405020304" pitchFamily="18" charset="0"/>
              </a:rPr>
              <a:t> Thank you, Alicia. And thank you everyone for joining us today. I know your time is valuable and I appreciate you sharing it with me. I’m going to be doing a lot of talking, but I do want to answer your questions as well, so please go ahead and put questions in the chat as you think of them, and then at the end of the session, Alicia will open up a Q&amp;A session.</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So, the MyGlassClass.com online learning platform has been around for many years and has been used to successfully train thousands of installers and apprentices. That said, we want to make sure that it remains as relevant and useful as possible to the industry, so we have made a few upgrades.</a:t>
            </a:r>
          </a:p>
          <a:p>
            <a:pPr marL="0" algn="l" rtl="0" eaLnBrk="1" fontAlgn="t" latinLnBrk="0" hangingPunct="1">
              <a:spcBef>
                <a:spcPts val="0"/>
              </a:spcBef>
              <a:spcAft>
                <a:spcPts val="0"/>
              </a:spcAft>
            </a:pPr>
            <a:endParaRPr lang="en-US"/>
          </a:p>
        </p:txBody>
      </p:sp>
      <p:sp>
        <p:nvSpPr>
          <p:cNvPr id="4" name="Slide Number Placeholder 3">
            <a:extLst>
              <a:ext uri="{FF2B5EF4-FFF2-40B4-BE49-F238E27FC236}">
                <a16:creationId xmlns:a16="http://schemas.microsoft.com/office/drawing/2014/main" id="{8F9CF241-5C8D-0382-1107-28D2127BFC12}"/>
              </a:ext>
            </a:extLst>
          </p:cNvPr>
          <p:cNvSpPr>
            <a:spLocks noGrp="1"/>
          </p:cNvSpPr>
          <p:nvPr>
            <p:ph type="sldNum" sz="quarter" idx="5"/>
          </p:nvPr>
        </p:nvSpPr>
        <p:spPr/>
        <p:txBody>
          <a:bodyPr/>
          <a:lstStyle/>
          <a:p>
            <a:fld id="{D2BC1356-DEA9-4E7D-84C2-CD717E9D00FE}" type="slidenum">
              <a:rPr lang="en-US" smtClean="0"/>
              <a:t>1</a:t>
            </a:fld>
            <a:endParaRPr lang="en-US"/>
          </a:p>
        </p:txBody>
      </p:sp>
    </p:spTree>
    <p:extLst>
      <p:ext uri="{BB962C8B-B14F-4D97-AF65-F5344CB8AC3E}">
        <p14:creationId xmlns:p14="http://schemas.microsoft.com/office/powerpoint/2010/main" val="35962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221DA-4F52-2FA7-C629-95C7A916D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70C2A-952C-8694-18B1-FE5E471D18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B7E7EB-B16F-8A59-543F-368C39896F2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So how can you use these new tools to set up a company training program? Before you reach out to 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customer service team or begin enrolling employees, you should really think about what you want your program to look like. Who needs training? Is it new hires? Is it employees who are adding new skills? Maybe you have someone is a great at frameless shower enclosures but your company is getting into light commercial and they need storefront training. Who will lead this training effort?  Does that person have the time and resources to be successful?</a:t>
            </a:r>
          </a:p>
          <a:p>
            <a:endParaRPr lang="en-US"/>
          </a:p>
        </p:txBody>
      </p:sp>
      <p:sp>
        <p:nvSpPr>
          <p:cNvPr id="4" name="Slide Number Placeholder 3">
            <a:extLst>
              <a:ext uri="{FF2B5EF4-FFF2-40B4-BE49-F238E27FC236}">
                <a16:creationId xmlns:a16="http://schemas.microsoft.com/office/drawing/2014/main" id="{5E538E23-A1EA-93CB-E876-C57F3CEA517A}"/>
              </a:ext>
            </a:extLst>
          </p:cNvPr>
          <p:cNvSpPr>
            <a:spLocks noGrp="1"/>
          </p:cNvSpPr>
          <p:nvPr>
            <p:ph type="sldNum" sz="quarter" idx="5"/>
          </p:nvPr>
        </p:nvSpPr>
        <p:spPr/>
        <p:txBody>
          <a:bodyPr/>
          <a:lstStyle/>
          <a:p>
            <a:fld id="{50E4807A-E2E5-4577-8068-BEC6774296F0}" type="slidenum">
              <a:rPr lang="en-US" smtClean="0"/>
              <a:t>10</a:t>
            </a:fld>
            <a:endParaRPr lang="en-US"/>
          </a:p>
        </p:txBody>
      </p:sp>
    </p:spTree>
    <p:extLst>
      <p:ext uri="{BB962C8B-B14F-4D97-AF65-F5344CB8AC3E}">
        <p14:creationId xmlns:p14="http://schemas.microsoft.com/office/powerpoint/2010/main" val="1588384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0D72B-34D1-1C77-F977-36EA9D8BF9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852581-0364-95F9-3814-4F916BE33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F2DC5-D20E-F55C-F50D-9E3E90C03C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One mistake to avoid is handing development of a training program to someone who already has several other responsibilities. If you ask an employee who already has other jobs to also develop a training program, you may be setting them up for failure. Make sure you create time and space for your training lead to develop, oversee, and maintain your training program.</a:t>
            </a:r>
          </a:p>
          <a:p>
            <a:endParaRPr lang="en-US"/>
          </a:p>
        </p:txBody>
      </p:sp>
      <p:sp>
        <p:nvSpPr>
          <p:cNvPr id="4" name="Slide Number Placeholder 3">
            <a:extLst>
              <a:ext uri="{FF2B5EF4-FFF2-40B4-BE49-F238E27FC236}">
                <a16:creationId xmlns:a16="http://schemas.microsoft.com/office/drawing/2014/main" id="{DA56FA84-B880-6503-CBEE-AD2BC16F31A6}"/>
              </a:ext>
            </a:extLst>
          </p:cNvPr>
          <p:cNvSpPr>
            <a:spLocks noGrp="1"/>
          </p:cNvSpPr>
          <p:nvPr>
            <p:ph type="sldNum" sz="quarter" idx="5"/>
          </p:nvPr>
        </p:nvSpPr>
        <p:spPr/>
        <p:txBody>
          <a:bodyPr/>
          <a:lstStyle/>
          <a:p>
            <a:fld id="{50E4807A-E2E5-4577-8068-BEC6774296F0}" type="slidenum">
              <a:rPr lang="en-US" smtClean="0"/>
              <a:t>11</a:t>
            </a:fld>
            <a:endParaRPr lang="en-US"/>
          </a:p>
        </p:txBody>
      </p:sp>
    </p:spTree>
    <p:extLst>
      <p:ext uri="{BB962C8B-B14F-4D97-AF65-F5344CB8AC3E}">
        <p14:creationId xmlns:p14="http://schemas.microsoft.com/office/powerpoint/2010/main" val="301715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3379B-44E7-2925-8459-BBE950027F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015062-F23F-F38E-629C-1688A35EE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724CF8-F8C0-71F0-BD8E-8370A61E8D8F}"/>
              </a:ext>
            </a:extLst>
          </p:cNvPr>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Next step: Do your homework. Go through 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or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course catalogs to select the training that is right for your employees. And when you’re doing so, make sure to choose a well-rounded course offering. On the installer side, for example, you might see glaziers who do storefront work day in and day out, and when they are asked to do a curtainwall project, they don’t have the right skills. You can use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expand your existing employees’ skillsets, in addition to training new hires. </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Also think about how you want to organize your training. Do you want to have one group that includes all employees? A group for just new hires? A group for a specific location? Who will you appoint to lead those groups? These are all important questions to ask yourself.</a:t>
            </a:r>
          </a:p>
          <a:p>
            <a:endParaRPr lang="en-US"/>
          </a:p>
        </p:txBody>
      </p:sp>
      <p:sp>
        <p:nvSpPr>
          <p:cNvPr id="4" name="Slide Number Placeholder 3">
            <a:extLst>
              <a:ext uri="{FF2B5EF4-FFF2-40B4-BE49-F238E27FC236}">
                <a16:creationId xmlns:a16="http://schemas.microsoft.com/office/drawing/2014/main" id="{F3C376CC-744E-A7D1-F5C8-728BCACB03BB}"/>
              </a:ext>
            </a:extLst>
          </p:cNvPr>
          <p:cNvSpPr>
            <a:spLocks noGrp="1"/>
          </p:cNvSpPr>
          <p:nvPr>
            <p:ph type="sldNum" sz="quarter" idx="5"/>
          </p:nvPr>
        </p:nvSpPr>
        <p:spPr/>
        <p:txBody>
          <a:bodyPr/>
          <a:lstStyle/>
          <a:p>
            <a:fld id="{50E4807A-E2E5-4577-8068-BEC6774296F0}" type="slidenum">
              <a:rPr lang="en-US" smtClean="0"/>
              <a:t>12</a:t>
            </a:fld>
            <a:endParaRPr lang="en-US"/>
          </a:p>
        </p:txBody>
      </p:sp>
    </p:spTree>
    <p:extLst>
      <p:ext uri="{BB962C8B-B14F-4D97-AF65-F5344CB8AC3E}">
        <p14:creationId xmlns:p14="http://schemas.microsoft.com/office/powerpoint/2010/main" val="191396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862EA-14BF-1E30-2CB5-3D199D5383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22ABE-07AC-1AEF-552A-759269675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9035F-BF00-4B60-6D9F-5278EC05BFA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As I give these presentations, one of the questions I’ve been asked is how are companies implementing this training? I can tell you how I’ve seen it work at installing companies of various sizes. 1) Some companies have a Learning Management System, or LMS, in place where all of their HR resources already live. If your company has this type of system, we can actually provide you with the course files to load onto your LMS. This option is only available to NGA member companies. You can track employee progress, test scores, etc., from there rather than in the NGA system. There wouldn’t be a need to create employee accounts, etc. 2) You can tell employees which courses you want them to complete and pass the quizzes on, and give them a timeline for doing so. This is more of what I call a “self-paced” option because you are allowing employees to take the courses on their phones, on their own, and checking to make sure they’ve done so using your group admin access. Or 3) You can do group training maybe in a break room where you have a supervisor walk through a course with employees—adding their own experience and comments on the course material—and employees can follow along on their phones. If you go this route, we do recommend employees still have their own accounts with their own courses and quizzes, so you can make sure they are following along and actually paying attention and can see that they’ve passed the tests. Or you can do some combination of the above. I’ve heard of some companies using the courses during the hiring process as well to prescreen employees. </a:t>
            </a:r>
          </a:p>
          <a:p>
            <a:endParaRPr lang="en-US"/>
          </a:p>
        </p:txBody>
      </p:sp>
      <p:sp>
        <p:nvSpPr>
          <p:cNvPr id="4" name="Slide Number Placeholder 3">
            <a:extLst>
              <a:ext uri="{FF2B5EF4-FFF2-40B4-BE49-F238E27FC236}">
                <a16:creationId xmlns:a16="http://schemas.microsoft.com/office/drawing/2014/main" id="{4E9EA759-9504-FCBC-97B7-74EB01F4A598}"/>
              </a:ext>
            </a:extLst>
          </p:cNvPr>
          <p:cNvSpPr>
            <a:spLocks noGrp="1"/>
          </p:cNvSpPr>
          <p:nvPr>
            <p:ph type="sldNum" sz="quarter" idx="5"/>
          </p:nvPr>
        </p:nvSpPr>
        <p:spPr/>
        <p:txBody>
          <a:bodyPr/>
          <a:lstStyle/>
          <a:p>
            <a:fld id="{50E4807A-E2E5-4577-8068-BEC6774296F0}" type="slidenum">
              <a:rPr lang="en-US" smtClean="0"/>
              <a:t>13</a:t>
            </a:fld>
            <a:endParaRPr lang="en-US"/>
          </a:p>
        </p:txBody>
      </p:sp>
    </p:spTree>
    <p:extLst>
      <p:ext uri="{BB962C8B-B14F-4D97-AF65-F5344CB8AC3E}">
        <p14:creationId xmlns:p14="http://schemas.microsoft.com/office/powerpoint/2010/main" val="3687068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6D1CC-FE93-24E6-0B53-0FAC47F89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F8D80-21AB-48D0-E08E-55E66DF6E6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A276C-F8FA-8A52-72CA-C6E7A43C5235}"/>
              </a:ext>
            </a:extLst>
          </p:cNvPr>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Train your administrators and trainers! The NGA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Customer Care Team will train your supervisors or administrators—the employees who will be enrolling employees and using the Team Manager to track their progress—on how to use the new system, so we will take care of that.</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But you also need to think about your hands-on trainers. While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can get new employees up to speed faster and teach people best practices for new skills, they do not replace hands-on training. The best company training programs are those that combine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or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with hands-on training. So, invest in the people you are asking to train your new hires, and reward them for their efforts. </a:t>
            </a:r>
          </a:p>
          <a:p>
            <a:endParaRPr lang="en-US"/>
          </a:p>
        </p:txBody>
      </p:sp>
      <p:sp>
        <p:nvSpPr>
          <p:cNvPr id="4" name="Slide Number Placeholder 3">
            <a:extLst>
              <a:ext uri="{FF2B5EF4-FFF2-40B4-BE49-F238E27FC236}">
                <a16:creationId xmlns:a16="http://schemas.microsoft.com/office/drawing/2014/main" id="{69CFCA0C-1DEF-2A1D-F500-B6C747448293}"/>
              </a:ext>
            </a:extLst>
          </p:cNvPr>
          <p:cNvSpPr>
            <a:spLocks noGrp="1"/>
          </p:cNvSpPr>
          <p:nvPr>
            <p:ph type="sldNum" sz="quarter" idx="5"/>
          </p:nvPr>
        </p:nvSpPr>
        <p:spPr/>
        <p:txBody>
          <a:bodyPr/>
          <a:lstStyle/>
          <a:p>
            <a:fld id="{50E4807A-E2E5-4577-8068-BEC6774296F0}" type="slidenum">
              <a:rPr lang="en-US" smtClean="0"/>
              <a:t>14</a:t>
            </a:fld>
            <a:endParaRPr lang="en-US"/>
          </a:p>
        </p:txBody>
      </p:sp>
    </p:spTree>
    <p:extLst>
      <p:ext uri="{BB962C8B-B14F-4D97-AF65-F5344CB8AC3E}">
        <p14:creationId xmlns:p14="http://schemas.microsoft.com/office/powerpoint/2010/main" val="238255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BEE8B-DC6A-8FC7-ECED-CFD147C9C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61E22F-6480-6A81-60EC-354AF18763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BA324E-E6F8-3A2E-F000-DC7FD46920AA}"/>
              </a:ext>
            </a:extLst>
          </p:cNvPr>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Then, and only then… And I say that jokingly (kind of), request access to MyGlassClass.com by emailing myglassclass@glass.org to request group and team manager access, and to schedule a walkthrough of the new system for your training administrators. Once your company is set up, you can ask employees to create their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accounts and enroll in the courses you have chosen for them. </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Now, you do not *have* to use the Team Manager function. You can also just ask employees to enroll in the courses you’ve chosen for them, and they will be prompted to create an account. They can still share their activity reports with you on their own, if you’d prefer.</a:t>
            </a:r>
          </a:p>
          <a:p>
            <a:endParaRPr lang="en-US"/>
          </a:p>
        </p:txBody>
      </p:sp>
      <p:sp>
        <p:nvSpPr>
          <p:cNvPr id="4" name="Slide Number Placeholder 3">
            <a:extLst>
              <a:ext uri="{FF2B5EF4-FFF2-40B4-BE49-F238E27FC236}">
                <a16:creationId xmlns:a16="http://schemas.microsoft.com/office/drawing/2014/main" id="{0155A1C6-6DEF-9506-CAFD-6432A9FC9E23}"/>
              </a:ext>
            </a:extLst>
          </p:cNvPr>
          <p:cNvSpPr>
            <a:spLocks noGrp="1"/>
          </p:cNvSpPr>
          <p:nvPr>
            <p:ph type="sldNum" sz="quarter" idx="5"/>
          </p:nvPr>
        </p:nvSpPr>
        <p:spPr/>
        <p:txBody>
          <a:bodyPr/>
          <a:lstStyle/>
          <a:p>
            <a:fld id="{50E4807A-E2E5-4577-8068-BEC6774296F0}" type="slidenum">
              <a:rPr lang="en-US" smtClean="0"/>
              <a:t>15</a:t>
            </a:fld>
            <a:endParaRPr lang="en-US"/>
          </a:p>
        </p:txBody>
      </p:sp>
    </p:spTree>
    <p:extLst>
      <p:ext uri="{BB962C8B-B14F-4D97-AF65-F5344CB8AC3E}">
        <p14:creationId xmlns:p14="http://schemas.microsoft.com/office/powerpoint/2010/main" val="231010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67D26-43A7-C26E-9697-4ABFA2C26D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9BB100-3C6B-2812-830E-6B7133AE8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30DA74-D1D3-CF7D-ADF2-2630BB3B0E71}"/>
              </a:ext>
            </a:extLst>
          </p:cNvPr>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best part is that all of this—the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courses for installers, 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courses for glass fabrication personnel, the Team Manager access—is free to NGA member companies. So you can use 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platform to create your company training program at no cost. As a not-for-profit association, we want you to be able to access high-quality training—and all of our courses are developed by teams of industry experts. And we want to make it easier for you to train your employees. </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If you are not an NGA member, I would encourage you to look at the Membership Hub on glass.org, where you can see what benefits NGA offers beyond the free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courses. And you can also do a cost analysis. You can look at the member dues, training costs for non-members, and make the decision that makes the most sense for your company.</a:t>
            </a:r>
          </a:p>
          <a:p>
            <a:endParaRPr lang="en-US"/>
          </a:p>
        </p:txBody>
      </p:sp>
      <p:sp>
        <p:nvSpPr>
          <p:cNvPr id="4" name="Slide Number Placeholder 3">
            <a:extLst>
              <a:ext uri="{FF2B5EF4-FFF2-40B4-BE49-F238E27FC236}">
                <a16:creationId xmlns:a16="http://schemas.microsoft.com/office/drawing/2014/main" id="{46F5CF74-A55A-5527-9108-5179C9BDDDC9}"/>
              </a:ext>
            </a:extLst>
          </p:cNvPr>
          <p:cNvSpPr>
            <a:spLocks noGrp="1"/>
          </p:cNvSpPr>
          <p:nvPr>
            <p:ph type="sldNum" sz="quarter" idx="5"/>
          </p:nvPr>
        </p:nvSpPr>
        <p:spPr/>
        <p:txBody>
          <a:bodyPr/>
          <a:lstStyle/>
          <a:p>
            <a:fld id="{50E4807A-E2E5-4577-8068-BEC6774296F0}" type="slidenum">
              <a:rPr lang="en-US" smtClean="0"/>
              <a:t>16</a:t>
            </a:fld>
            <a:endParaRPr lang="en-US"/>
          </a:p>
        </p:txBody>
      </p:sp>
    </p:spTree>
    <p:extLst>
      <p:ext uri="{BB962C8B-B14F-4D97-AF65-F5344CB8AC3E}">
        <p14:creationId xmlns:p14="http://schemas.microsoft.com/office/powerpoint/2010/main" val="1465536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FDCEA-3A76-846E-8A97-7E0FAE68C1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4CC7D-7AD9-3C2B-0C92-32DFDC188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4DA8E-37DB-F2BB-AB69-7BDCF59D623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And last but not least, I would encourage you to recognize and reward employees who participate and excel in training programs. Consider incentivizing employees to participate in online and hands-on training and reward those who do w/lunches, leaving early on a Friday, opportunities to advance on 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payscale</a:t>
            </a:r>
            <a:r>
              <a:rPr lang="en-US" sz="1800" kern="100">
                <a:effectLst/>
                <a:latin typeface="Calibri" panose="020F0502020204030204" pitchFamily="34" charset="0"/>
                <a:ea typeface="Calibri" panose="020F0502020204030204" pitchFamily="34" charset="0"/>
                <a:cs typeface="Times New Roman" panose="02020603050405020304" pitchFamily="18" charset="0"/>
              </a:rPr>
              <a:t>, whatever makes sense for your company. It shows that you not only value their education, but that you recognize their efforts, which can help in employee retention.</a:t>
            </a:r>
          </a:p>
          <a:p>
            <a:endParaRPr lang="en-US"/>
          </a:p>
        </p:txBody>
      </p:sp>
      <p:sp>
        <p:nvSpPr>
          <p:cNvPr id="4" name="Slide Number Placeholder 3">
            <a:extLst>
              <a:ext uri="{FF2B5EF4-FFF2-40B4-BE49-F238E27FC236}">
                <a16:creationId xmlns:a16="http://schemas.microsoft.com/office/drawing/2014/main" id="{AD447CE0-B09D-04D0-BD65-0C06A34790CF}"/>
              </a:ext>
            </a:extLst>
          </p:cNvPr>
          <p:cNvSpPr>
            <a:spLocks noGrp="1"/>
          </p:cNvSpPr>
          <p:nvPr>
            <p:ph type="sldNum" sz="quarter" idx="5"/>
          </p:nvPr>
        </p:nvSpPr>
        <p:spPr/>
        <p:txBody>
          <a:bodyPr/>
          <a:lstStyle/>
          <a:p>
            <a:fld id="{50E4807A-E2E5-4577-8068-BEC6774296F0}" type="slidenum">
              <a:rPr lang="en-US" smtClean="0"/>
              <a:t>17</a:t>
            </a:fld>
            <a:endParaRPr lang="en-US"/>
          </a:p>
        </p:txBody>
      </p:sp>
    </p:spTree>
    <p:extLst>
      <p:ext uri="{BB962C8B-B14F-4D97-AF65-F5344CB8AC3E}">
        <p14:creationId xmlns:p14="http://schemas.microsoft.com/office/powerpoint/2010/main" val="307811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919A-9AAA-704D-6029-FD3376BBF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5A034-0FED-9DBF-DE83-9F690B4DCF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B9A626-02C0-B44D-3BA8-9B402513A972}"/>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So that was a lot of talking! Thank you for sitting through this presentation. I think we have a few minutes for Q&amp;A, so Alicia, if you want to look at the chat, Elayne and I can answer a few questions.</a:t>
            </a:r>
          </a:p>
          <a:p>
            <a:pPr marL="0" algn="l" rtl="0" eaLnBrk="1" fontAlgn="t" latinLnBrk="0" hangingPunct="1">
              <a:spcBef>
                <a:spcPts val="0"/>
              </a:spcBef>
              <a:spcAft>
                <a:spcPts val="0"/>
              </a:spcAft>
            </a:pPr>
            <a:endParaRPr lang="en-US"/>
          </a:p>
        </p:txBody>
      </p:sp>
      <p:sp>
        <p:nvSpPr>
          <p:cNvPr id="4" name="Slide Number Placeholder 3">
            <a:extLst>
              <a:ext uri="{FF2B5EF4-FFF2-40B4-BE49-F238E27FC236}">
                <a16:creationId xmlns:a16="http://schemas.microsoft.com/office/drawing/2014/main" id="{1696BB2F-0E33-5DC1-BF95-F9215F9B6217}"/>
              </a:ext>
            </a:extLst>
          </p:cNvPr>
          <p:cNvSpPr>
            <a:spLocks noGrp="1"/>
          </p:cNvSpPr>
          <p:nvPr>
            <p:ph type="sldNum" sz="quarter" idx="5"/>
          </p:nvPr>
        </p:nvSpPr>
        <p:spPr/>
        <p:txBody>
          <a:bodyPr/>
          <a:lstStyle/>
          <a:p>
            <a:fld id="{D2BC1356-DEA9-4E7D-84C2-CD717E9D00FE}" type="slidenum">
              <a:rPr lang="en-US" smtClean="0"/>
              <a:t>18</a:t>
            </a:fld>
            <a:endParaRPr lang="en-US"/>
          </a:p>
        </p:txBody>
      </p:sp>
    </p:spTree>
    <p:extLst>
      <p:ext uri="{BB962C8B-B14F-4D97-AF65-F5344CB8AC3E}">
        <p14:creationId xmlns:p14="http://schemas.microsoft.com/office/powerpoint/2010/main" val="2442486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CA6C-866D-2F95-A769-4604AE768AEC}"/>
            </a:ext>
          </a:extLst>
        </p:cNvPr>
        <p:cNvGrpSpPr/>
        <p:nvPr/>
      </p:nvGrpSpPr>
      <p:grpSpPr bwMode="auto">
        <a:xfrm>
          <a:off x="0" y="0"/>
          <a:ext cx="0" cy="0"/>
          <a:chOff x="0" y="0"/>
          <a:chExt cx="0" cy="0"/>
        </a:xfrm>
      </p:grpSpPr>
      <p:sp>
        <p:nvSpPr>
          <p:cNvPr id="4" name="Slide Image Placeholder 1">
            <a:extLst>
              <a:ext uri="{FF2B5EF4-FFF2-40B4-BE49-F238E27FC236}">
                <a16:creationId xmlns:a16="http://schemas.microsoft.com/office/drawing/2014/main" id="{0DA7AAC8-8F22-B1EB-1288-A10D0C5052C6}"/>
              </a:ext>
            </a:extLst>
          </p:cNvPr>
          <p:cNvSpPr>
            <a:spLocks noGrp="1" noRot="1" noChangeAspect="1"/>
          </p:cNvSpPr>
          <p:nvPr>
            <p:ph type="sldImg"/>
          </p:nvPr>
        </p:nvSpPr>
        <p:spPr bwMode="auto">
          <a:xfrm>
            <a:off x="830263" y="1231900"/>
            <a:ext cx="5915025" cy="3327400"/>
          </a:xfrm>
        </p:spPr>
      </p:sp>
      <p:sp>
        <p:nvSpPr>
          <p:cNvPr id="5" name="Notes Placeholder 2">
            <a:extLst>
              <a:ext uri="{FF2B5EF4-FFF2-40B4-BE49-F238E27FC236}">
                <a16:creationId xmlns:a16="http://schemas.microsoft.com/office/drawing/2014/main" id="{EE2EF80D-8E7F-3492-6430-5B3987479516}"/>
              </a:ext>
            </a:extLst>
          </p:cNvPr>
          <p:cNvSpPr>
            <a:spLocks noGrp="1"/>
          </p:cNvSpPr>
          <p:nvPr>
            <p:ph type="body" idx="1"/>
          </p:nvPr>
        </p:nvSpPr>
        <p:spPr bwMode="auto"/>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Thank you for attending. A reminder, a recording of this webinar will be added to glass.org/webinars by the end of this week, and 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Customer Service team is available at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myglassclass@glass.org</a:t>
            </a:r>
            <a:r>
              <a:rPr lang="en-US" sz="1800" kern="100">
                <a:effectLst/>
                <a:latin typeface="Calibri" panose="020F0502020204030204" pitchFamily="34" charset="0"/>
                <a:ea typeface="Calibri" panose="020F0502020204030204" pitchFamily="34" charset="0"/>
                <a:cs typeface="Times New Roman" panose="02020603050405020304" pitchFamily="18" charset="0"/>
              </a:rPr>
              <a:t> to answer additional questions. We will also post a checklist of the items covered in this session alongside the webinar recording for easy reference.</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Have a great afternoon!</a:t>
            </a:r>
          </a:p>
          <a:p>
            <a:pPr>
              <a:defRPr/>
            </a:pPr>
            <a:endParaRPr/>
          </a:p>
        </p:txBody>
      </p:sp>
      <p:sp>
        <p:nvSpPr>
          <p:cNvPr id="6" name="Slide Number Placeholder 3">
            <a:extLst>
              <a:ext uri="{FF2B5EF4-FFF2-40B4-BE49-F238E27FC236}">
                <a16:creationId xmlns:a16="http://schemas.microsoft.com/office/drawing/2014/main" id="{30A1E875-BC44-AFD5-E11D-58FB5F0EBF96}"/>
              </a:ext>
            </a:extLst>
          </p:cNvPr>
          <p:cNvSpPr>
            <a:spLocks noGrp="1"/>
          </p:cNvSpPr>
          <p:nvPr>
            <p:ph type="sldNum" sz="quarter" idx="5"/>
          </p:nvPr>
        </p:nvSpPr>
        <p:spPr bwMode="auto"/>
        <p:txBody>
          <a:bodyPr/>
          <a:lstStyle/>
          <a:p>
            <a:pPr defTabSz="995962">
              <a:defRPr/>
            </a:pPr>
            <a:fld id="{B9E04CAE-305B-4895-B232-A971AC5F1E29}" type="slidenum">
              <a:rPr kern="0">
                <a:solidFill>
                  <a:prstClr val="black"/>
                </a:solidFill>
                <a:latin typeface="Calibri"/>
                <a:cs typeface="Arial"/>
              </a:rPr>
              <a:pPr defTabSz="995962">
                <a:defRPr/>
              </a:pPr>
              <a:t>19</a:t>
            </a:fld>
            <a:endParaRPr lang="en-US" kern="0">
              <a:solidFill>
                <a:prstClr val="black"/>
              </a:solidFill>
              <a:latin typeface="Calibri"/>
              <a:cs typeface="Arial"/>
            </a:endParaRPr>
          </a:p>
        </p:txBody>
      </p:sp>
    </p:spTree>
    <p:extLst>
      <p:ext uri="{BB962C8B-B14F-4D97-AF65-F5344CB8AC3E}">
        <p14:creationId xmlns:p14="http://schemas.microsoft.com/office/powerpoint/2010/main" val="166662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F18C9-DF6B-91C7-1B45-E3173CA6C3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04E82-0FA4-5492-C8F0-F2F2057AB7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5EA40-FBC6-85DF-F608-EEF9260133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first thing we have done is expand our training content.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also now offers three different training paths: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for installers; the NGA Glazier Apprentice Curriculum for apprentices; and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for glass fabricator production personnel. </a:t>
            </a:r>
          </a:p>
          <a:p>
            <a:endParaRPr lang="en-US"/>
          </a:p>
        </p:txBody>
      </p:sp>
      <p:sp>
        <p:nvSpPr>
          <p:cNvPr id="4" name="Slide Number Placeholder 3">
            <a:extLst>
              <a:ext uri="{FF2B5EF4-FFF2-40B4-BE49-F238E27FC236}">
                <a16:creationId xmlns:a16="http://schemas.microsoft.com/office/drawing/2014/main" id="{22FCB4A6-4844-7550-0F1A-69C7618DD71C}"/>
              </a:ext>
            </a:extLst>
          </p:cNvPr>
          <p:cNvSpPr>
            <a:spLocks noGrp="1"/>
          </p:cNvSpPr>
          <p:nvPr>
            <p:ph type="sldNum" sz="quarter" idx="5"/>
          </p:nvPr>
        </p:nvSpPr>
        <p:spPr/>
        <p:txBody>
          <a:bodyPr/>
          <a:lstStyle/>
          <a:p>
            <a:fld id="{50E4807A-E2E5-4577-8068-BEC6774296F0}" type="slidenum">
              <a:rPr lang="en-US" smtClean="0"/>
              <a:t>2</a:t>
            </a:fld>
            <a:endParaRPr lang="en-US"/>
          </a:p>
        </p:txBody>
      </p:sp>
    </p:spTree>
    <p:extLst>
      <p:ext uri="{BB962C8B-B14F-4D97-AF65-F5344CB8AC3E}">
        <p14:creationId xmlns:p14="http://schemas.microsoft.com/office/powerpoint/2010/main" val="73674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3AB8B-28E0-5D87-AB4C-3A689991F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0FFAF9-FDA2-CFB0-9318-E4859E4A0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940A-DBE4-D8A3-C2CC-E063BA6BDA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this presentation, we are going to focus on company training for installers and production personnel, but if you are interested in glazier apprenticeship, please email us at apprenticeship@glass.org.</a:t>
            </a:r>
          </a:p>
          <a:p>
            <a:endParaRPr lang="en-US"/>
          </a:p>
        </p:txBody>
      </p:sp>
      <p:sp>
        <p:nvSpPr>
          <p:cNvPr id="4" name="Slide Number Placeholder 3">
            <a:extLst>
              <a:ext uri="{FF2B5EF4-FFF2-40B4-BE49-F238E27FC236}">
                <a16:creationId xmlns:a16="http://schemas.microsoft.com/office/drawing/2014/main" id="{223D26E1-4F66-878C-548E-C269DB9291EA}"/>
              </a:ext>
            </a:extLst>
          </p:cNvPr>
          <p:cNvSpPr>
            <a:spLocks noGrp="1"/>
          </p:cNvSpPr>
          <p:nvPr>
            <p:ph type="sldNum" sz="quarter" idx="5"/>
          </p:nvPr>
        </p:nvSpPr>
        <p:spPr/>
        <p:txBody>
          <a:bodyPr/>
          <a:lstStyle/>
          <a:p>
            <a:fld id="{50E4807A-E2E5-4577-8068-BEC6774296F0}" type="slidenum">
              <a:rPr lang="en-US" smtClean="0"/>
              <a:t>3</a:t>
            </a:fld>
            <a:endParaRPr lang="en-US"/>
          </a:p>
        </p:txBody>
      </p:sp>
    </p:spTree>
    <p:extLst>
      <p:ext uri="{BB962C8B-B14F-4D97-AF65-F5344CB8AC3E}">
        <p14:creationId xmlns:p14="http://schemas.microsoft.com/office/powerpoint/2010/main" val="4085871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glazier training is for installers. This training is for installers at full-service or contract glazing companies who are new to the glass industry or who are looking to add new skills to their job description. There are more than 30 courses available that cover everything from:</a:t>
            </a:r>
          </a:p>
          <a:p>
            <a:pPr marL="342900" marR="0" lvl="0" indent="-342900">
              <a:lnSpc>
                <a:spcPct val="107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basics of the glass industry—what does a glazier do, what terminology does the industry use, what is a storefront vs a curtainwall, glazing math, etc.</a:t>
            </a:r>
          </a:p>
          <a:p>
            <a:pPr marL="342900" marR="0" lvl="0" indent="-342900">
              <a:lnSpc>
                <a:spcPct val="107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to safety—how to use PPE, how to handle glass safely, how to move glass, etc.</a:t>
            </a:r>
          </a:p>
          <a:p>
            <a:pPr marL="342900" marR="0" lvl="0" indent="-342900">
              <a:lnSpc>
                <a:spcPct val="107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to glass and metal fabrication—that’s going to cover mirror fabrication and installation, for example. We also now offer a suite of frameless shower enclosure design and installation courses</a:t>
            </a:r>
          </a:p>
          <a:p>
            <a:pPr marL="342900" marR="0" lvl="0" indent="-342900">
              <a:lnSpc>
                <a:spcPct val="107000"/>
              </a:lnSpc>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to system fabrication, assembly and installation—these courses cover how to fabricate storefront metal, how to install storefront correctly, how to build and install curtainwall stick systems</a:t>
            </a:r>
          </a:p>
          <a:p>
            <a:pPr marL="342900" marR="0" lvl="0" indent="-342900">
              <a:lnSpc>
                <a:spcPct val="107000"/>
              </a:lnSpc>
              <a:spcAft>
                <a:spcPts val="800"/>
              </a:spcAft>
              <a:buFont typeface="Symbol" panose="05050102010706020507" pitchFamily="18" charset="2"/>
              <a:buChar char=""/>
            </a:pPr>
            <a:r>
              <a:rPr lang="en-US" sz="1800" kern="100">
                <a:effectLst/>
                <a:latin typeface="Calibri" panose="020F0502020204030204" pitchFamily="34" charset="0"/>
                <a:ea typeface="Calibri" panose="020F0502020204030204" pitchFamily="34" charset="0"/>
                <a:cs typeface="Times New Roman" panose="02020603050405020304" pitchFamily="18" charset="0"/>
              </a:rPr>
              <a:t>and then we also offer more advanced courses on codes, blueprints, and estimating.</a:t>
            </a:r>
          </a:p>
          <a:p>
            <a:endParaRPr lang="en-US"/>
          </a:p>
        </p:txBody>
      </p:sp>
      <p:sp>
        <p:nvSpPr>
          <p:cNvPr id="4" name="Slide Number Placeholder 3"/>
          <p:cNvSpPr>
            <a:spLocks noGrp="1"/>
          </p:cNvSpPr>
          <p:nvPr>
            <p:ph type="sldNum" sz="quarter" idx="5"/>
          </p:nvPr>
        </p:nvSpPr>
        <p:spPr/>
        <p:txBody>
          <a:bodyPr/>
          <a:lstStyle/>
          <a:p>
            <a:fld id="{50E4807A-E2E5-4577-8068-BEC6774296F0}" type="slidenum">
              <a:rPr lang="en-US" smtClean="0"/>
              <a:t>4</a:t>
            </a:fld>
            <a:endParaRPr lang="en-US"/>
          </a:p>
        </p:txBody>
      </p:sp>
    </p:spTree>
    <p:extLst>
      <p:ext uri="{BB962C8B-B14F-4D97-AF65-F5344CB8AC3E}">
        <p14:creationId xmlns:p14="http://schemas.microsoft.com/office/powerpoint/2010/main" val="2205657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508A9-199A-11A8-D4AE-CC54551240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3137C-B664-F9D9-AD41-8972E5685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B1ADD-F767-7AED-BC20-8872E32DF7F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All of these courses can be taken on a phone, tablet or laptop. And they are all available in English and Spanish.</a:t>
            </a:r>
          </a:p>
          <a:p>
            <a:endParaRPr lang="en-US"/>
          </a:p>
        </p:txBody>
      </p:sp>
      <p:sp>
        <p:nvSpPr>
          <p:cNvPr id="4" name="Slide Number Placeholder 3">
            <a:extLst>
              <a:ext uri="{FF2B5EF4-FFF2-40B4-BE49-F238E27FC236}">
                <a16:creationId xmlns:a16="http://schemas.microsoft.com/office/drawing/2014/main" id="{0097E9CB-8991-EDF6-C70C-08D6EDC19C28}"/>
              </a:ext>
            </a:extLst>
          </p:cNvPr>
          <p:cNvSpPr>
            <a:spLocks noGrp="1"/>
          </p:cNvSpPr>
          <p:nvPr>
            <p:ph type="sldNum" sz="quarter" idx="5"/>
          </p:nvPr>
        </p:nvSpPr>
        <p:spPr/>
        <p:txBody>
          <a:bodyPr/>
          <a:lstStyle/>
          <a:p>
            <a:fld id="{50E4807A-E2E5-4577-8068-BEC6774296F0}" type="slidenum">
              <a:rPr lang="en-US" smtClean="0"/>
              <a:t>5</a:t>
            </a:fld>
            <a:endParaRPr lang="en-US"/>
          </a:p>
        </p:txBody>
      </p:sp>
    </p:spTree>
    <p:extLst>
      <p:ext uri="{BB962C8B-B14F-4D97-AF65-F5344CB8AC3E}">
        <p14:creationId xmlns:p14="http://schemas.microsoft.com/office/powerpoint/2010/main" val="3360348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4BE24-4471-CF86-490C-F58C9589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9B8FC-7398-8F2B-C2A6-B9645C317E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3A6E7D-9019-61ED-3942-5BD037191293}"/>
              </a:ext>
            </a:extLst>
          </p:cNvPr>
          <p:cNvSpPr>
            <a:spLocks noGrp="1"/>
          </p:cNvSpPr>
          <p:nvPr>
            <p:ph type="body" idx="1"/>
          </p:nvPr>
        </p:nvSpPr>
        <p:spPr/>
        <p:txBody>
          <a:bodyPr/>
          <a:lstStyle/>
          <a:p>
            <a:pPr marL="0" marR="0">
              <a:lnSpc>
                <a:spcPct val="107000"/>
              </a:lnSpc>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training for entry-level production personnel. So we’re talking about training for employees who most likely don’t have any specialized skill or prior experience, who are new to the glass industry and who are responsible for tasks like inspecting and measuring glass; loading and unloading glass; rotating glass through the various phases of the tempering, laminating, cutting, or shipping processes; etc. </a:t>
            </a:r>
          </a:p>
          <a:p>
            <a:pPr marL="0" marR="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interactive courses range in length from five to 15 minutes, with the initial training focusing on safety, glass quality inspection, how to measure glass, and basic math. Courses are available in English and Spanish, and as the course catalog grows, NGA will add training on tempering, laminating, decorative glass, and insulating glass production. Next up for development is a series of courses for tempering furnace operators and quality technicians.</a:t>
            </a:r>
          </a:p>
          <a:p>
            <a:endParaRPr lang="en-US" dirty="0"/>
          </a:p>
        </p:txBody>
      </p:sp>
      <p:sp>
        <p:nvSpPr>
          <p:cNvPr id="4" name="Slide Number Placeholder 3">
            <a:extLst>
              <a:ext uri="{FF2B5EF4-FFF2-40B4-BE49-F238E27FC236}">
                <a16:creationId xmlns:a16="http://schemas.microsoft.com/office/drawing/2014/main" id="{277787E4-B7E7-43B7-5D42-68A977630CF8}"/>
              </a:ext>
            </a:extLst>
          </p:cNvPr>
          <p:cNvSpPr>
            <a:spLocks noGrp="1"/>
          </p:cNvSpPr>
          <p:nvPr>
            <p:ph type="sldNum" sz="quarter" idx="5"/>
          </p:nvPr>
        </p:nvSpPr>
        <p:spPr/>
        <p:txBody>
          <a:bodyPr/>
          <a:lstStyle/>
          <a:p>
            <a:fld id="{50E4807A-E2E5-4577-8068-BEC6774296F0}" type="slidenum">
              <a:rPr lang="en-US" smtClean="0"/>
              <a:t>6</a:t>
            </a:fld>
            <a:endParaRPr lang="en-US"/>
          </a:p>
        </p:txBody>
      </p:sp>
    </p:spTree>
    <p:extLst>
      <p:ext uri="{BB962C8B-B14F-4D97-AF65-F5344CB8AC3E}">
        <p14:creationId xmlns:p14="http://schemas.microsoft.com/office/powerpoint/2010/main" val="389466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5F7D-8C86-848A-C2AD-9D96415A5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3B56A-E5B0-68A3-4472-FEEEEE705B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563EB-C986-547A-10D0-457DF37F94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Each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course consists of a 5-10 minute course, a quiz, and a skill activity. Each course has a corresponding quiz that employees need an 80 percent score to pass. Each course also has an optional activity in the form of a downloadable PDF that employees can complete with their supervisor. So, for example, if Bob completes the How to Use a Tape Measure course and passes the quiz, he can then complete the activity showing his supervisor he can correctly use the tape measure. Or, some companies choose to use the activity during the hiring process to screen new hires to make sure they can do the things they say they can. </a:t>
            </a:r>
          </a:p>
          <a:p>
            <a:endParaRPr lang="en-US"/>
          </a:p>
        </p:txBody>
      </p:sp>
      <p:sp>
        <p:nvSpPr>
          <p:cNvPr id="4" name="Slide Number Placeholder 3">
            <a:extLst>
              <a:ext uri="{FF2B5EF4-FFF2-40B4-BE49-F238E27FC236}">
                <a16:creationId xmlns:a16="http://schemas.microsoft.com/office/drawing/2014/main" id="{2C73F1A7-C94A-9A8D-8B3D-5D009FAA59DD}"/>
              </a:ext>
            </a:extLst>
          </p:cNvPr>
          <p:cNvSpPr>
            <a:spLocks noGrp="1"/>
          </p:cNvSpPr>
          <p:nvPr>
            <p:ph type="sldNum" sz="quarter" idx="5"/>
          </p:nvPr>
        </p:nvSpPr>
        <p:spPr/>
        <p:txBody>
          <a:bodyPr/>
          <a:lstStyle/>
          <a:p>
            <a:fld id="{50E4807A-E2E5-4577-8068-BEC6774296F0}" type="slidenum">
              <a:rPr lang="en-US" smtClean="0"/>
              <a:t>7</a:t>
            </a:fld>
            <a:endParaRPr lang="en-US"/>
          </a:p>
        </p:txBody>
      </p:sp>
    </p:spTree>
    <p:extLst>
      <p:ext uri="{BB962C8B-B14F-4D97-AF65-F5344CB8AC3E}">
        <p14:creationId xmlns:p14="http://schemas.microsoft.com/office/powerpoint/2010/main" val="145735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34E0-3D25-7206-C905-3D0267751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6F90A0-8247-821D-4C58-86649951D9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6473DB-96F3-40EA-C7A9-8041799DC712}"/>
              </a:ext>
            </a:extLst>
          </p:cNvPr>
          <p:cNvSpPr>
            <a:spLocks noGrp="1"/>
          </p:cNvSpPr>
          <p:nvPr>
            <p:ph type="body" idx="1"/>
          </p:nvPr>
        </p:nvSpPr>
        <p:spPr/>
        <p:txBody>
          <a:bodyPr/>
          <a:lstStyle/>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addition to expanding our training content, NGA also moved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MyGlassClass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and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MyGlassFAB</a:t>
            </a:r>
            <a:r>
              <a:rPr lang="en-US" sz="1800" kern="100">
                <a:effectLst/>
                <a:latin typeface="Calibri" panose="020F0502020204030204" pitchFamily="34" charset="0"/>
                <a:ea typeface="Calibri" panose="020F0502020204030204" pitchFamily="34" charset="0"/>
                <a:cs typeface="Times New Roman" panose="02020603050405020304" pitchFamily="18" charset="0"/>
              </a:rPr>
              <a:t> training to a new Learning Management System that allows training supervisors to better monitor employee training compliance. The new system has a Team Manager function that allows supervisors to see what training courses employees are enrolled in; what courses they have completed; and their test scores. </a:t>
            </a:r>
          </a:p>
          <a:p>
            <a:pPr marL="0" marR="0">
              <a:lnSpc>
                <a:spcPct val="107000"/>
              </a:lnSpc>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Companies can customize their Team Manager to monitor training for individuals or employee groups. If, for example, you have a group of field personnel that needs storefront training under Bob’s supervision, and a group of shop personnel that needs fabrication training under Wendy’s supervision, you can create and manage two separate groups within the system. You can also run reports from the system to get an overall view of employee training progress.</a:t>
            </a:r>
          </a:p>
          <a:p>
            <a:endParaRPr lang="en-US"/>
          </a:p>
        </p:txBody>
      </p:sp>
      <p:sp>
        <p:nvSpPr>
          <p:cNvPr id="4" name="Slide Number Placeholder 3">
            <a:extLst>
              <a:ext uri="{FF2B5EF4-FFF2-40B4-BE49-F238E27FC236}">
                <a16:creationId xmlns:a16="http://schemas.microsoft.com/office/drawing/2014/main" id="{C957D591-3A44-F3B6-40ED-23D4D90CED2E}"/>
              </a:ext>
            </a:extLst>
          </p:cNvPr>
          <p:cNvSpPr>
            <a:spLocks noGrp="1"/>
          </p:cNvSpPr>
          <p:nvPr>
            <p:ph type="sldNum" sz="quarter" idx="5"/>
          </p:nvPr>
        </p:nvSpPr>
        <p:spPr/>
        <p:txBody>
          <a:bodyPr/>
          <a:lstStyle/>
          <a:p>
            <a:fld id="{50E4807A-E2E5-4577-8068-BEC6774296F0}" type="slidenum">
              <a:rPr lang="en-US" smtClean="0"/>
              <a:t>8</a:t>
            </a:fld>
            <a:endParaRPr lang="en-US"/>
          </a:p>
        </p:txBody>
      </p:sp>
    </p:spTree>
    <p:extLst>
      <p:ext uri="{BB962C8B-B14F-4D97-AF65-F5344CB8AC3E}">
        <p14:creationId xmlns:p14="http://schemas.microsoft.com/office/powerpoint/2010/main" val="2252609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NGA offers training on how to customize and best use the Team Manager function but here is a brief overview. </a:t>
            </a:r>
            <a:r>
              <a:rPr lang="en-US" sz="1800" kern="10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ALICIA: PLEASE PLAY VIDEO</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50E4807A-E2E5-4577-8068-BEC6774296F0}" type="slidenum">
              <a:rPr lang="en-US" smtClean="0"/>
              <a:t>9</a:t>
            </a:fld>
            <a:endParaRPr lang="en-US"/>
          </a:p>
        </p:txBody>
      </p:sp>
    </p:spTree>
    <p:extLst>
      <p:ext uri="{BB962C8B-B14F-4D97-AF65-F5344CB8AC3E}">
        <p14:creationId xmlns:p14="http://schemas.microsoft.com/office/powerpoint/2010/main" val="274358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3FEC3-4435-2225-FCC6-CA441BEE4F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A0F90A-3F2E-D3E3-54F7-42E15E3553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FB5CB2-7F01-BA4A-C04D-94A519D3AB33}"/>
              </a:ext>
            </a:extLst>
          </p:cNvPr>
          <p:cNvSpPr>
            <a:spLocks noGrp="1"/>
          </p:cNvSpPr>
          <p:nvPr>
            <p:ph type="dt" sz="half" idx="10"/>
          </p:nvPr>
        </p:nvSpPr>
        <p:spPr/>
        <p:txBody>
          <a:bodyPr/>
          <a:lstStyle/>
          <a:p>
            <a:fld id="{3E7FEBD5-5E1A-4CCA-85FA-54DBD53CF76A}" type="datetimeFigureOut">
              <a:rPr lang="en-US" smtClean="0"/>
              <a:t>2/6/2025</a:t>
            </a:fld>
            <a:endParaRPr lang="en-US"/>
          </a:p>
        </p:txBody>
      </p:sp>
      <p:sp>
        <p:nvSpPr>
          <p:cNvPr id="5" name="Footer Placeholder 4">
            <a:extLst>
              <a:ext uri="{FF2B5EF4-FFF2-40B4-BE49-F238E27FC236}">
                <a16:creationId xmlns:a16="http://schemas.microsoft.com/office/drawing/2014/main" id="{CE5F6DC9-5ADF-FD96-75DC-A91BFDE7D3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17CD1-121B-151D-34CB-6F63035C4164}"/>
              </a:ext>
            </a:extLst>
          </p:cNvPr>
          <p:cNvSpPr>
            <a:spLocks noGrp="1"/>
          </p:cNvSpPr>
          <p:nvPr>
            <p:ph type="sldNum" sz="quarter" idx="12"/>
          </p:nvPr>
        </p:nvSpPr>
        <p:spPr/>
        <p:txBody>
          <a:bodyPr/>
          <a:lstStyle/>
          <a:p>
            <a:fld id="{5437FED3-2F71-4482-A711-EDCD7359BBE1}" type="slidenum">
              <a:rPr lang="en-US" smtClean="0"/>
              <a:t>‹#›</a:t>
            </a:fld>
            <a:endParaRPr lang="en-US"/>
          </a:p>
        </p:txBody>
      </p:sp>
    </p:spTree>
    <p:extLst>
      <p:ext uri="{BB962C8B-B14F-4D97-AF65-F5344CB8AC3E}">
        <p14:creationId xmlns:p14="http://schemas.microsoft.com/office/powerpoint/2010/main" val="214110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A5188D-A8C7-EF44-FDFB-60367EC5FE32}"/>
              </a:ext>
            </a:extLst>
          </p:cNvPr>
          <p:cNvSpPr>
            <a:spLocks noGrp="1"/>
          </p:cNvSpPr>
          <p:nvPr>
            <p:ph type="dt" sz="half" idx="10"/>
          </p:nvPr>
        </p:nvSpPr>
        <p:spPr/>
        <p:txBody>
          <a:bodyPr/>
          <a:lstStyle/>
          <a:p>
            <a:fld id="{3E7FEBD5-5E1A-4CCA-85FA-54DBD53CF76A}" type="datetimeFigureOut">
              <a:rPr lang="en-US" smtClean="0"/>
              <a:t>2/6/2025</a:t>
            </a:fld>
            <a:endParaRPr lang="en-US"/>
          </a:p>
        </p:txBody>
      </p:sp>
      <p:sp>
        <p:nvSpPr>
          <p:cNvPr id="3" name="Footer Placeholder 2">
            <a:extLst>
              <a:ext uri="{FF2B5EF4-FFF2-40B4-BE49-F238E27FC236}">
                <a16:creationId xmlns:a16="http://schemas.microsoft.com/office/drawing/2014/main" id="{2F29860E-4964-A336-6C7E-937B89045A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020DA5-E34C-FEF5-8B5C-0FEECD49742F}"/>
              </a:ext>
            </a:extLst>
          </p:cNvPr>
          <p:cNvSpPr>
            <a:spLocks noGrp="1"/>
          </p:cNvSpPr>
          <p:nvPr>
            <p:ph type="sldNum" sz="quarter" idx="12"/>
          </p:nvPr>
        </p:nvSpPr>
        <p:spPr/>
        <p:txBody>
          <a:bodyPr/>
          <a:lstStyle/>
          <a:p>
            <a:fld id="{5437FED3-2F71-4482-A711-EDCD7359BBE1}" type="slidenum">
              <a:rPr lang="en-US" smtClean="0"/>
              <a:t>‹#›</a:t>
            </a:fld>
            <a:endParaRPr lang="en-US"/>
          </a:p>
        </p:txBody>
      </p:sp>
    </p:spTree>
    <p:extLst>
      <p:ext uri="{BB962C8B-B14F-4D97-AF65-F5344CB8AC3E}">
        <p14:creationId xmlns:p14="http://schemas.microsoft.com/office/powerpoint/2010/main" val="30434188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7DD181-66B4-7092-A80D-024B1B2057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E904B8-F90C-2684-53AA-6CEC019F6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76ACA-3EE9-CFB0-BCBE-4141A007C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7FEBD5-5E1A-4CCA-85FA-54DBD53CF76A}" type="datetimeFigureOut">
              <a:rPr lang="en-US" smtClean="0"/>
              <a:t>2/6/2025</a:t>
            </a:fld>
            <a:endParaRPr lang="en-US"/>
          </a:p>
        </p:txBody>
      </p:sp>
      <p:sp>
        <p:nvSpPr>
          <p:cNvPr id="5" name="Footer Placeholder 4">
            <a:extLst>
              <a:ext uri="{FF2B5EF4-FFF2-40B4-BE49-F238E27FC236}">
                <a16:creationId xmlns:a16="http://schemas.microsoft.com/office/drawing/2014/main" id="{69F9B887-2430-29C3-DB17-ABC8AA76FC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B5C1F5-61BE-C211-E066-9970C73D8B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7FED3-2F71-4482-A711-EDCD7359BBE1}" type="slidenum">
              <a:rPr lang="en-US" smtClean="0"/>
              <a:t>‹#›</a:t>
            </a:fld>
            <a:endParaRPr lang="en-US"/>
          </a:p>
        </p:txBody>
      </p:sp>
    </p:spTree>
    <p:extLst>
      <p:ext uri="{BB962C8B-B14F-4D97-AF65-F5344CB8AC3E}">
        <p14:creationId xmlns:p14="http://schemas.microsoft.com/office/powerpoint/2010/main" val="4130846471"/>
      </p:ext>
    </p:extLst>
  </p:cSld>
  <p:clrMap bg1="lt1" tx1="dk1" bg2="lt2" tx2="dk2" accent1="accent1" accent2="accent2" accent3="accent3" accent4="accent4" accent5="accent5" accent6="accent6" hlink="hlink" folHlink="folHlink"/>
  <p:sldLayoutIdLst>
    <p:sldLayoutId id="2147483650"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hyperlink" Target="mailto:myglassclass@glas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31B38F-68C1-A5F5-E94C-4EA984754DEA}"/>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5D0B4F5-FD69-9BC7-D79C-C1E0478A50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5205A23-D74A-9C3B-C112-9E71AD9BFBE1}"/>
              </a:ext>
            </a:extLst>
          </p:cNvPr>
          <p:cNvPicPr>
            <a:picLocks noChangeAspect="1"/>
          </p:cNvPicPr>
          <p:nvPr/>
        </p:nvPicPr>
        <p:blipFill>
          <a:blip r:embed="rId3">
            <a:extLst>
              <a:ext uri="{28A0092B-C50C-407E-A947-70E740481C1C}">
                <a14:useLocalDpi xmlns:a14="http://schemas.microsoft.com/office/drawing/2010/main" val="0"/>
              </a:ext>
            </a:extLst>
          </a:blip>
          <a:srcRect l="2958" r="2958"/>
          <a:stretch/>
        </p:blipFill>
        <p:spPr>
          <a:xfrm>
            <a:off x="2519680" y="-1889"/>
            <a:ext cx="9672320" cy="6859889"/>
          </a:xfrm>
          <a:prstGeom prst="rect">
            <a:avLst/>
          </a:prstGeom>
        </p:spPr>
      </p:pic>
      <p:sp>
        <p:nvSpPr>
          <p:cNvPr id="40" name="Rectangle 39">
            <a:extLst>
              <a:ext uri="{FF2B5EF4-FFF2-40B4-BE49-F238E27FC236}">
                <a16:creationId xmlns:a16="http://schemas.microsoft.com/office/drawing/2014/main" id="{199455DE-73E6-439C-CE14-BBE72E515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id="{A9385B69-1EBF-1D9E-BFE2-FBAD5752F73C}"/>
              </a:ext>
            </a:extLst>
          </p:cNvPr>
          <p:cNvSpPr>
            <a:spLocks/>
          </p:cNvSpPr>
          <p:nvPr/>
        </p:nvSpPr>
        <p:spPr bwMode="auto">
          <a:xfrm>
            <a:off x="688904" y="490786"/>
            <a:ext cx="4346083" cy="1835054"/>
          </a:xfrm>
          <a:prstGeom prst="rect">
            <a:avLst/>
          </a:prstGeom>
          <a:noFill/>
        </p:spPr>
        <p:txBody>
          <a:bodyPr wrap="square" rtlCol="0">
            <a:spAutoFit/>
          </a:bodyPr>
          <a:lstStyle/>
          <a:p>
            <a:pPr lvl="0">
              <a:lnSpc>
                <a:spcPct val="106000"/>
              </a:lnSpc>
              <a:defRPr/>
            </a:pPr>
            <a:r>
              <a:rPr lang="en-US" sz="3600" b="1">
                <a:latin typeface="Aptos" panose="020B0004020202020204" pitchFamily="34" charset="0"/>
              </a:rPr>
              <a:t>How to Build a Training Program Using the New</a:t>
            </a:r>
          </a:p>
        </p:txBody>
      </p:sp>
      <p:sp>
        <p:nvSpPr>
          <p:cNvPr id="8" name="Text Placeholder 2">
            <a:extLst>
              <a:ext uri="{FF2B5EF4-FFF2-40B4-BE49-F238E27FC236}">
                <a16:creationId xmlns:a16="http://schemas.microsoft.com/office/drawing/2014/main" id="{EE0B4FEF-6964-8496-F08A-BB306D25D4DC}"/>
              </a:ext>
            </a:extLst>
          </p:cNvPr>
          <p:cNvSpPr txBox="1">
            <a:spLocks/>
          </p:cNvSpPr>
          <p:nvPr/>
        </p:nvSpPr>
        <p:spPr bwMode="auto">
          <a:xfrm>
            <a:off x="2636087" y="5461595"/>
            <a:ext cx="2680010" cy="6961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a:solidFill>
                  <a:schemeClr val="bg2">
                    <a:lumMod val="25000"/>
                  </a:schemeClr>
                </a:solidFill>
                <a:latin typeface="Aptos" panose="020B0004020202020204" pitchFamily="34" charset="0"/>
                <a:cs typeface="Arial" panose="020B0604020202020204" pitchFamily="34" charset="0"/>
              </a:rPr>
              <a:t>Elayne Cabrera</a:t>
            </a:r>
          </a:p>
          <a:p>
            <a:pPr marL="0" indent="0" algn="ctr">
              <a:lnSpc>
                <a:spcPct val="100000"/>
              </a:lnSpc>
              <a:spcBef>
                <a:spcPts val="0"/>
              </a:spcBef>
              <a:buNone/>
            </a:pPr>
            <a:r>
              <a:rPr lang="en-US" sz="1200">
                <a:solidFill>
                  <a:schemeClr val="bg2">
                    <a:lumMod val="25000"/>
                  </a:schemeClr>
                </a:solidFill>
                <a:latin typeface="Aptos" panose="020B0004020202020204" pitchFamily="34" charset="0"/>
                <a:cs typeface="Arial" panose="020B0604020202020204" pitchFamily="34" charset="0"/>
              </a:rPr>
              <a:t>NGA LMS Manager for</a:t>
            </a:r>
            <a:br>
              <a:rPr lang="en-US" sz="1200">
                <a:solidFill>
                  <a:schemeClr val="bg2">
                    <a:lumMod val="25000"/>
                  </a:schemeClr>
                </a:solidFill>
                <a:latin typeface="Aptos" panose="020B0004020202020204" pitchFamily="34" charset="0"/>
                <a:cs typeface="Arial" panose="020B0604020202020204" pitchFamily="34" charset="0"/>
              </a:rPr>
            </a:br>
            <a:r>
              <a:rPr lang="en-US" sz="1200">
                <a:solidFill>
                  <a:schemeClr val="bg2">
                    <a:lumMod val="25000"/>
                  </a:schemeClr>
                </a:solidFill>
                <a:latin typeface="Aptos" panose="020B0004020202020204" pitchFamily="34" charset="0"/>
                <a:cs typeface="Arial" panose="020B0604020202020204" pitchFamily="34" charset="0"/>
              </a:rPr>
              <a:t>Workforce Development</a:t>
            </a:r>
            <a:endParaRPr lang="en-US" sz="1400">
              <a:solidFill>
                <a:schemeClr val="bg2">
                  <a:lumMod val="25000"/>
                </a:schemeClr>
              </a:solidFill>
              <a:latin typeface="Aptos" panose="020B00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B452756C-8857-5294-850F-9165205F6CE5}"/>
              </a:ext>
            </a:extLst>
          </p:cNvPr>
          <p:cNvSpPr txBox="1">
            <a:spLocks/>
          </p:cNvSpPr>
          <p:nvPr/>
        </p:nvSpPr>
        <p:spPr bwMode="auto">
          <a:xfrm>
            <a:off x="474516" y="5435713"/>
            <a:ext cx="2280595" cy="7220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a:solidFill>
                  <a:schemeClr val="bg2">
                    <a:lumMod val="25000"/>
                  </a:schemeClr>
                </a:solidFill>
                <a:latin typeface="Aptos" panose="020B0004020202020204" pitchFamily="34" charset="0"/>
                <a:cs typeface="Arial" panose="020B0604020202020204" pitchFamily="34" charset="0"/>
              </a:rPr>
              <a:t>Jenni Chase</a:t>
            </a:r>
          </a:p>
          <a:p>
            <a:pPr marL="0" indent="0" algn="ctr">
              <a:lnSpc>
                <a:spcPct val="100000"/>
              </a:lnSpc>
              <a:spcBef>
                <a:spcPts val="0"/>
              </a:spcBef>
              <a:buNone/>
            </a:pPr>
            <a:r>
              <a:rPr lang="en-US" sz="1200">
                <a:solidFill>
                  <a:schemeClr val="bg2">
                    <a:lumMod val="25000"/>
                  </a:schemeClr>
                </a:solidFill>
                <a:latin typeface="Aptos" panose="020B0004020202020204" pitchFamily="34" charset="0"/>
                <a:cs typeface="Arial" panose="020B0604020202020204" pitchFamily="34" charset="0"/>
              </a:rPr>
              <a:t>NGA VP, Workforce Development</a:t>
            </a:r>
            <a:endParaRPr lang="en-US" sz="1600">
              <a:solidFill>
                <a:schemeClr val="bg2">
                  <a:lumMod val="25000"/>
                </a:schemeClr>
              </a:solidFill>
              <a:latin typeface="Aptos" panose="020B0004020202020204" pitchFamily="34" charset="0"/>
              <a:cs typeface="Arial" panose="020B0604020202020204" pitchFamily="34" charset="0"/>
            </a:endParaRPr>
          </a:p>
        </p:txBody>
      </p:sp>
      <p:pic>
        <p:nvPicPr>
          <p:cNvPr id="11" name="Picture 10" descr="A blue text on a black background&#10;&#10;Description automatically generated">
            <a:extLst>
              <a:ext uri="{FF2B5EF4-FFF2-40B4-BE49-F238E27FC236}">
                <a16:creationId xmlns:a16="http://schemas.microsoft.com/office/drawing/2014/main" id="{997B1470-C688-E31B-2443-E0EBF5791AB5}"/>
              </a:ext>
            </a:extLst>
          </p:cNvPr>
          <p:cNvPicPr>
            <a:picLocks noChangeAspect="1"/>
          </p:cNvPicPr>
          <p:nvPr/>
        </p:nvPicPr>
        <p:blipFill>
          <a:blip r:embed="rId4">
            <a:extLst>
              <a:ext uri="{28A0092B-C50C-407E-A947-70E740481C1C}">
                <a14:useLocalDpi xmlns:a14="http://schemas.microsoft.com/office/drawing/2010/main" val="0"/>
              </a:ext>
            </a:extLst>
          </a:blip>
          <a:stretch/>
        </p:blipFill>
        <p:spPr bwMode="auto">
          <a:xfrm>
            <a:off x="688904" y="2284183"/>
            <a:ext cx="4557090" cy="1064886"/>
          </a:xfrm>
          <a:prstGeom prst="rect">
            <a:avLst/>
          </a:prstGeom>
        </p:spPr>
      </p:pic>
      <p:sp>
        <p:nvSpPr>
          <p:cNvPr id="12" name="TextBox 5">
            <a:extLst>
              <a:ext uri="{FF2B5EF4-FFF2-40B4-BE49-F238E27FC236}">
                <a16:creationId xmlns:a16="http://schemas.microsoft.com/office/drawing/2014/main" id="{FF805A70-DBF4-285A-65A4-4D011EC932B5}"/>
              </a:ext>
            </a:extLst>
          </p:cNvPr>
          <p:cNvSpPr>
            <a:spLocks/>
          </p:cNvSpPr>
          <p:nvPr/>
        </p:nvSpPr>
        <p:spPr bwMode="auto">
          <a:xfrm>
            <a:off x="827141" y="3665820"/>
            <a:ext cx="4840300" cy="344966"/>
          </a:xfrm>
          <a:prstGeom prst="rect">
            <a:avLst/>
          </a:prstGeom>
          <a:noFill/>
        </p:spPr>
        <p:txBody>
          <a:bodyPr wrap="square" rtlCol="0">
            <a:spAutoFit/>
          </a:bodyPr>
          <a:lstStyle/>
          <a:p>
            <a:pPr lvl="0">
              <a:lnSpc>
                <a:spcPct val="106000"/>
              </a:lnSpc>
              <a:defRPr/>
            </a:pPr>
            <a:r>
              <a:rPr lang="en-US" sz="1600">
                <a:latin typeface="Aptos" panose="020B0004020202020204" pitchFamily="34" charset="0"/>
              </a:rPr>
              <a:t>featuring…</a:t>
            </a:r>
          </a:p>
        </p:txBody>
      </p:sp>
      <p:pic>
        <p:nvPicPr>
          <p:cNvPr id="13" name="Picture 12" descr="A close-up of a person smiling&#10;&#10;Description automatically generated">
            <a:extLst>
              <a:ext uri="{FF2B5EF4-FFF2-40B4-BE49-F238E27FC236}">
                <a16:creationId xmlns:a16="http://schemas.microsoft.com/office/drawing/2014/main" id="{2BF6FADA-3613-732A-02BF-6D31D424753A}"/>
              </a:ext>
            </a:extLst>
          </p:cNvPr>
          <p:cNvPicPr>
            <a:picLocks noChangeAspect="1"/>
          </p:cNvPicPr>
          <p:nvPr/>
        </p:nvPicPr>
        <p:blipFill>
          <a:blip r:embed="rId5" cstate="print">
            <a:extLst>
              <a:ext uri="{28A0092B-C50C-407E-A947-70E740481C1C}">
                <a14:useLocalDpi xmlns:a14="http://schemas.microsoft.com/office/drawing/2010/main" val="0"/>
              </a:ext>
            </a:extLst>
          </a:blip>
          <a:srcRect t="15793"/>
          <a:stretch/>
        </p:blipFill>
        <p:spPr bwMode="auto">
          <a:xfrm>
            <a:off x="3318077" y="4010786"/>
            <a:ext cx="1172912" cy="1316901"/>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60B3075E-EC5E-9FB5-F9EE-B6B81910C996}"/>
              </a:ext>
            </a:extLst>
          </p:cNvPr>
          <p:cNvPicPr>
            <a:picLocks noChangeAspect="1"/>
          </p:cNvPicPr>
          <p:nvPr/>
        </p:nvPicPr>
        <p:blipFill>
          <a:blip r:embed="rId6" cstate="print">
            <a:extLst>
              <a:ext uri="{28A0092B-C50C-407E-A947-70E740481C1C}">
                <a14:useLocalDpi xmlns:a14="http://schemas.microsoft.com/office/drawing/2010/main" val="0"/>
              </a:ext>
            </a:extLst>
          </a:blip>
          <a:srcRect l="9867" r="16987"/>
          <a:stretch/>
        </p:blipFill>
        <p:spPr bwMode="auto">
          <a:xfrm>
            <a:off x="876192" y="4010786"/>
            <a:ext cx="1390954" cy="1316901"/>
          </a:xfrm>
          <a:prstGeom prst="rect">
            <a:avLst/>
          </a:prstGeom>
        </p:spPr>
      </p:pic>
    </p:spTree>
    <p:extLst>
      <p:ext uri="{BB962C8B-B14F-4D97-AF65-F5344CB8AC3E}">
        <p14:creationId xmlns:p14="http://schemas.microsoft.com/office/powerpoint/2010/main" val="2399252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38BAED-B7DE-173F-74D8-F850F7F3B365}"/>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67F1CBE-2511-D3AD-77C0-491AEDE49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EF97D8A-C142-750A-A268-00E507132B92}"/>
              </a:ext>
            </a:extLst>
          </p:cNvPr>
          <p:cNvPicPr>
            <a:picLocks noChangeAspect="1"/>
          </p:cNvPicPr>
          <p:nvPr/>
        </p:nvPicPr>
        <p:blipFill>
          <a:blip r:embed="rId3" cstate="print">
            <a:extLst>
              <a:ext uri="{28A0092B-C50C-407E-A947-70E740481C1C}">
                <a14:useLocalDpi xmlns:a14="http://schemas.microsoft.com/office/drawing/2010/main" val="0"/>
              </a:ext>
            </a:extLst>
          </a:blip>
          <a:srcRect l="3007" r="3007"/>
          <a:stretch/>
        </p:blipFill>
        <p:spPr>
          <a:xfrm>
            <a:off x="2522358" y="10"/>
            <a:ext cx="9669642" cy="6857990"/>
          </a:xfrm>
          <a:prstGeom prst="rect">
            <a:avLst/>
          </a:prstGeom>
        </p:spPr>
      </p:pic>
      <p:sp>
        <p:nvSpPr>
          <p:cNvPr id="18" name="Rectangle 17">
            <a:extLst>
              <a:ext uri="{FF2B5EF4-FFF2-40B4-BE49-F238E27FC236}">
                <a16:creationId xmlns:a16="http://schemas.microsoft.com/office/drawing/2014/main" id="{7FFDA54C-3349-04E2-5E0C-AEF374CA95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2D6957-8525-9877-8E21-454AE55E1A99}"/>
              </a:ext>
            </a:extLst>
          </p:cNvPr>
          <p:cNvSpPr>
            <a:spLocks noGrp="1"/>
          </p:cNvSpPr>
          <p:nvPr>
            <p:ph idx="1"/>
          </p:nvPr>
        </p:nvSpPr>
        <p:spPr>
          <a:xfrm>
            <a:off x="632886" y="2478977"/>
            <a:ext cx="4066435" cy="2608097"/>
          </a:xfrm>
        </p:spPr>
        <p:txBody>
          <a:bodyPr>
            <a:normAutofit/>
          </a:bodyPr>
          <a:lstStyle/>
          <a:p>
            <a:pPr marL="0" indent="0">
              <a:buNone/>
            </a:pPr>
            <a:r>
              <a:rPr lang="en-US" sz="2000"/>
              <a:t>Ask yourself:</a:t>
            </a:r>
          </a:p>
          <a:p>
            <a:pPr>
              <a:buFontTx/>
              <a:buChar char="-"/>
            </a:pPr>
            <a:r>
              <a:rPr lang="en-US" sz="2000"/>
              <a:t>Who do I need to train?</a:t>
            </a:r>
          </a:p>
          <a:p>
            <a:pPr>
              <a:buFontTx/>
              <a:buChar char="-"/>
            </a:pPr>
            <a:r>
              <a:rPr lang="en-US" sz="2000"/>
              <a:t>How do I want to organize my program?</a:t>
            </a:r>
          </a:p>
          <a:p>
            <a:pPr>
              <a:buFontTx/>
              <a:buChar char="-"/>
            </a:pPr>
            <a:r>
              <a:rPr lang="en-US" sz="2000"/>
              <a:t>Who will lead our company training program? </a:t>
            </a:r>
          </a:p>
          <a:p>
            <a:pPr marL="0" indent="0">
              <a:buNone/>
            </a:pPr>
            <a:endParaRPr lang="en-US" sz="2000"/>
          </a:p>
          <a:p>
            <a:pPr marL="0" indent="0">
              <a:buNone/>
            </a:pPr>
            <a:endParaRPr lang="en-US" sz="2000"/>
          </a:p>
        </p:txBody>
      </p:sp>
      <p:sp>
        <p:nvSpPr>
          <p:cNvPr id="7" name="Content Placeholder 2">
            <a:extLst>
              <a:ext uri="{FF2B5EF4-FFF2-40B4-BE49-F238E27FC236}">
                <a16:creationId xmlns:a16="http://schemas.microsoft.com/office/drawing/2014/main" id="{A1FAE722-B55F-CD3F-3C89-D2D9D80C46EF}"/>
              </a:ext>
            </a:extLst>
          </p:cNvPr>
          <p:cNvSpPr txBox="1">
            <a:spLocks/>
          </p:cNvSpPr>
          <p:nvPr/>
        </p:nvSpPr>
        <p:spPr>
          <a:xfrm>
            <a:off x="443067" y="1185927"/>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How to Build a Training Program</a:t>
            </a:r>
          </a:p>
        </p:txBody>
      </p:sp>
    </p:spTree>
    <p:extLst>
      <p:ext uri="{BB962C8B-B14F-4D97-AF65-F5344CB8AC3E}">
        <p14:creationId xmlns:p14="http://schemas.microsoft.com/office/powerpoint/2010/main" val="255495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4A1503F-F0E0-9639-BD08-4C6A9E50DE2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269E0B4-31A9-C576-D5F0-0784599D5F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9CAFC9-1AD2-F5BA-FAF8-FB19F0E65CD2}"/>
              </a:ext>
            </a:extLst>
          </p:cNvPr>
          <p:cNvPicPr>
            <a:picLocks noChangeAspect="1"/>
          </p:cNvPicPr>
          <p:nvPr/>
        </p:nvPicPr>
        <p:blipFill>
          <a:blip r:embed="rId3">
            <a:extLst>
              <a:ext uri="{28A0092B-C50C-407E-A947-70E740481C1C}">
                <a14:useLocalDpi xmlns:a14="http://schemas.microsoft.com/office/drawing/2010/main" val="0"/>
              </a:ext>
            </a:extLst>
          </a:blip>
          <a:srcRect l="10344" r="10344"/>
          <a:stretch/>
        </p:blipFill>
        <p:spPr>
          <a:xfrm>
            <a:off x="2522358" y="10"/>
            <a:ext cx="9669642" cy="6857990"/>
          </a:xfrm>
          <a:prstGeom prst="rect">
            <a:avLst/>
          </a:prstGeom>
        </p:spPr>
      </p:pic>
      <p:sp>
        <p:nvSpPr>
          <p:cNvPr id="18" name="Rectangle 17">
            <a:extLst>
              <a:ext uri="{FF2B5EF4-FFF2-40B4-BE49-F238E27FC236}">
                <a16:creationId xmlns:a16="http://schemas.microsoft.com/office/drawing/2014/main" id="{25C6E79A-3983-FB99-FB8C-C11D8D8EB2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6B8E2280-0038-254F-EA89-C554F7FD1A45}"/>
              </a:ext>
            </a:extLst>
          </p:cNvPr>
          <p:cNvSpPr txBox="1">
            <a:spLocks/>
          </p:cNvSpPr>
          <p:nvPr/>
        </p:nvSpPr>
        <p:spPr>
          <a:xfrm>
            <a:off x="443067" y="1185927"/>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Don’t Ask Your Training Lead to Wear Too Many Hats! </a:t>
            </a:r>
          </a:p>
        </p:txBody>
      </p:sp>
    </p:spTree>
    <p:extLst>
      <p:ext uri="{BB962C8B-B14F-4D97-AF65-F5344CB8AC3E}">
        <p14:creationId xmlns:p14="http://schemas.microsoft.com/office/powerpoint/2010/main" val="3490567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A5D9E5F-4B27-2522-8676-100E135774F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BB74C53-80C3-C7B1-49AD-649785D456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8D2F07D-CD1D-AAA4-E9C6-A670428BF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FF58A0BC-D728-2AAC-F568-161D5637EB79}"/>
              </a:ext>
            </a:extLst>
          </p:cNvPr>
          <p:cNvSpPr txBox="1">
            <a:spLocks/>
          </p:cNvSpPr>
          <p:nvPr/>
        </p:nvSpPr>
        <p:spPr>
          <a:xfrm>
            <a:off x="443067" y="1185927"/>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Do Your </a:t>
            </a:r>
            <a:br>
              <a:rPr lang="en-US" sz="3200" b="1"/>
            </a:br>
            <a:r>
              <a:rPr lang="en-US" sz="3200" b="1"/>
              <a:t>Homework</a:t>
            </a:r>
          </a:p>
        </p:txBody>
      </p:sp>
      <p:pic>
        <p:nvPicPr>
          <p:cNvPr id="3" name="Picture 2" descr="A screenshot of a computer&#10;&#10;Description automatically generated">
            <a:extLst>
              <a:ext uri="{FF2B5EF4-FFF2-40B4-BE49-F238E27FC236}">
                <a16:creationId xmlns:a16="http://schemas.microsoft.com/office/drawing/2014/main" id="{29E2E783-A62A-19D5-7AA1-72F38FB9F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754" y="717631"/>
            <a:ext cx="8559688" cy="53706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A31EAEFF-0E1C-57B2-A2B4-6C2BD385E37D}"/>
              </a:ext>
            </a:extLst>
          </p:cNvPr>
          <p:cNvSpPr txBox="1"/>
          <p:nvPr/>
        </p:nvSpPr>
        <p:spPr>
          <a:xfrm>
            <a:off x="443066" y="2310523"/>
            <a:ext cx="2427455" cy="1477328"/>
          </a:xfrm>
          <a:prstGeom prst="rect">
            <a:avLst/>
          </a:prstGeom>
          <a:noFill/>
        </p:spPr>
        <p:txBody>
          <a:bodyPr wrap="square">
            <a:spAutoFit/>
          </a:bodyPr>
          <a:lstStyle/>
          <a:p>
            <a:pPr marL="285750" indent="-285750">
              <a:buFont typeface="Arial" panose="020B0604020202020204" pitchFamily="34" charset="0"/>
              <a:buChar char="•"/>
            </a:pPr>
            <a:r>
              <a:rPr lang="en-US" sz="1800"/>
              <a:t>What training courses do you want to offer?</a:t>
            </a:r>
          </a:p>
          <a:p>
            <a:pPr marL="285750" indent="-285750">
              <a:buFont typeface="Arial" panose="020B0604020202020204" pitchFamily="34" charset="0"/>
              <a:buChar char="•"/>
            </a:pPr>
            <a:r>
              <a:rPr lang="en-US"/>
              <a:t>Which employees do you want to train?</a:t>
            </a:r>
            <a:endParaRPr lang="en-US" sz="1800"/>
          </a:p>
        </p:txBody>
      </p:sp>
    </p:spTree>
    <p:extLst>
      <p:ext uri="{BB962C8B-B14F-4D97-AF65-F5344CB8AC3E}">
        <p14:creationId xmlns:p14="http://schemas.microsoft.com/office/powerpoint/2010/main" val="2547334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455830-A728-A065-7011-D7A07FDB3456}"/>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EA404BE-C8F5-8FE4-9700-E53E1EA9C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D8B1E8-767E-AA87-FFBF-D2D1CBEC5367}"/>
              </a:ext>
            </a:extLst>
          </p:cNvPr>
          <p:cNvPicPr>
            <a:picLocks noChangeAspect="1"/>
          </p:cNvPicPr>
          <p:nvPr/>
        </p:nvPicPr>
        <p:blipFill>
          <a:blip r:embed="rId3">
            <a:extLst>
              <a:ext uri="{28A0092B-C50C-407E-A947-70E740481C1C}">
                <a14:useLocalDpi xmlns:a14="http://schemas.microsoft.com/office/drawing/2010/main" val="0"/>
              </a:ext>
            </a:extLst>
          </a:blip>
          <a:srcRect t="14539" b="14539"/>
          <a:stretch/>
        </p:blipFill>
        <p:spPr>
          <a:xfrm>
            <a:off x="2522358" y="10"/>
            <a:ext cx="9669642" cy="6857990"/>
          </a:xfrm>
          <a:prstGeom prst="rect">
            <a:avLst/>
          </a:prstGeom>
        </p:spPr>
      </p:pic>
      <p:sp>
        <p:nvSpPr>
          <p:cNvPr id="18" name="Rectangle 17">
            <a:extLst>
              <a:ext uri="{FF2B5EF4-FFF2-40B4-BE49-F238E27FC236}">
                <a16:creationId xmlns:a16="http://schemas.microsoft.com/office/drawing/2014/main" id="{0672691A-EFD3-48C3-D293-F2DBEF10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678ABDE-F194-DC3B-DA0C-40A24C4BA726}"/>
              </a:ext>
            </a:extLst>
          </p:cNvPr>
          <p:cNvSpPr txBox="1">
            <a:spLocks/>
          </p:cNvSpPr>
          <p:nvPr/>
        </p:nvSpPr>
        <p:spPr>
          <a:xfrm>
            <a:off x="443067" y="1185927"/>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Decide What Program Format Works Best for Your Company</a:t>
            </a:r>
          </a:p>
        </p:txBody>
      </p:sp>
      <p:sp>
        <p:nvSpPr>
          <p:cNvPr id="2" name="TextBox 1">
            <a:extLst>
              <a:ext uri="{FF2B5EF4-FFF2-40B4-BE49-F238E27FC236}">
                <a16:creationId xmlns:a16="http://schemas.microsoft.com/office/drawing/2014/main" id="{2A69426E-0166-694B-EAE3-D1C5EF47AF25}"/>
              </a:ext>
            </a:extLst>
          </p:cNvPr>
          <p:cNvSpPr txBox="1"/>
          <p:nvPr/>
        </p:nvSpPr>
        <p:spPr>
          <a:xfrm>
            <a:off x="443067" y="2690336"/>
            <a:ext cx="2427455" cy="923330"/>
          </a:xfrm>
          <a:prstGeom prst="rect">
            <a:avLst/>
          </a:prstGeom>
          <a:noFill/>
        </p:spPr>
        <p:txBody>
          <a:bodyPr wrap="square">
            <a:spAutoFit/>
          </a:bodyPr>
          <a:lstStyle/>
          <a:p>
            <a:pPr marL="285750" indent="-285750">
              <a:buFont typeface="Arial" panose="020B0604020202020204" pitchFamily="34" charset="0"/>
              <a:buChar char="•"/>
            </a:pPr>
            <a:r>
              <a:rPr lang="en-US" sz="1800"/>
              <a:t>Internal LMS</a:t>
            </a:r>
          </a:p>
          <a:p>
            <a:pPr marL="285750" indent="-285750">
              <a:buFont typeface="Arial" panose="020B0604020202020204" pitchFamily="34" charset="0"/>
              <a:buChar char="•"/>
            </a:pPr>
            <a:r>
              <a:rPr lang="en-US"/>
              <a:t>Self-paced</a:t>
            </a:r>
          </a:p>
          <a:p>
            <a:pPr marL="285750" indent="-285750">
              <a:buFont typeface="Arial" panose="020B0604020202020204" pitchFamily="34" charset="0"/>
              <a:buChar char="•"/>
            </a:pPr>
            <a:r>
              <a:rPr lang="en-US" sz="1800"/>
              <a:t>Group training</a:t>
            </a:r>
          </a:p>
        </p:txBody>
      </p:sp>
    </p:spTree>
    <p:extLst>
      <p:ext uri="{BB962C8B-B14F-4D97-AF65-F5344CB8AC3E}">
        <p14:creationId xmlns:p14="http://schemas.microsoft.com/office/powerpoint/2010/main" val="38348480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E78BA5-1AE9-2397-CAB6-21B55480CCCA}"/>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D0059B7-1294-7507-5099-01FE4EBC5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29CC4B-17BE-A618-639E-A4263E080132}"/>
              </a:ext>
            </a:extLst>
          </p:cNvPr>
          <p:cNvPicPr>
            <a:picLocks noChangeAspect="1"/>
          </p:cNvPicPr>
          <p:nvPr/>
        </p:nvPicPr>
        <p:blipFill>
          <a:blip r:embed="rId3">
            <a:extLst>
              <a:ext uri="{28A0092B-C50C-407E-A947-70E740481C1C}">
                <a14:useLocalDpi xmlns:a14="http://schemas.microsoft.com/office/drawing/2010/main" val="0"/>
              </a:ext>
            </a:extLst>
          </a:blip>
          <a:srcRect l="3057" r="3057"/>
          <a:stretch/>
        </p:blipFill>
        <p:spPr>
          <a:xfrm>
            <a:off x="2522358" y="10"/>
            <a:ext cx="9669642" cy="6857990"/>
          </a:xfrm>
          <a:prstGeom prst="rect">
            <a:avLst/>
          </a:prstGeom>
        </p:spPr>
      </p:pic>
      <p:sp>
        <p:nvSpPr>
          <p:cNvPr id="18" name="Rectangle 17">
            <a:extLst>
              <a:ext uri="{FF2B5EF4-FFF2-40B4-BE49-F238E27FC236}">
                <a16:creationId xmlns:a16="http://schemas.microsoft.com/office/drawing/2014/main" id="{1A919A01-5222-61BB-1D97-5AAB48FFA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246597CB-1550-A34A-B6DD-26336DA51886}"/>
              </a:ext>
            </a:extLst>
          </p:cNvPr>
          <p:cNvSpPr txBox="1">
            <a:spLocks/>
          </p:cNvSpPr>
          <p:nvPr/>
        </p:nvSpPr>
        <p:spPr>
          <a:xfrm>
            <a:off x="443066" y="1185927"/>
            <a:ext cx="4198381"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Train your Administrators </a:t>
            </a:r>
            <a:br>
              <a:rPr lang="en-US" sz="3200" b="1"/>
            </a:br>
            <a:r>
              <a:rPr lang="en-US" sz="3200" b="1"/>
              <a:t>and Trainers</a:t>
            </a:r>
          </a:p>
        </p:txBody>
      </p:sp>
    </p:spTree>
    <p:extLst>
      <p:ext uri="{BB962C8B-B14F-4D97-AF65-F5344CB8AC3E}">
        <p14:creationId xmlns:p14="http://schemas.microsoft.com/office/powerpoint/2010/main" val="1152094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003A34-DB12-0CA6-B0F1-04DC6F7EC58E}"/>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AAF4823-44CF-75F4-A29A-0B47C7335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1FCCB4-9A73-2088-E362-F22D05EC6904}"/>
              </a:ext>
            </a:extLst>
          </p:cNvPr>
          <p:cNvPicPr>
            <a:picLocks noChangeAspect="1"/>
          </p:cNvPicPr>
          <p:nvPr/>
        </p:nvPicPr>
        <p:blipFill>
          <a:blip r:embed="rId3">
            <a:extLst>
              <a:ext uri="{28A0092B-C50C-407E-A947-70E740481C1C}">
                <a14:useLocalDpi xmlns:a14="http://schemas.microsoft.com/office/drawing/2010/main" val="0"/>
              </a:ext>
            </a:extLst>
          </a:blip>
          <a:srcRect r="28092" b="1"/>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E3F3115E-E897-1EB3-0FF6-7D2655F8F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E447FA-18CF-5B04-31BB-CC426268FCC9}"/>
              </a:ext>
            </a:extLst>
          </p:cNvPr>
          <p:cNvSpPr>
            <a:spLocks noGrp="1"/>
          </p:cNvSpPr>
          <p:nvPr>
            <p:ph idx="1"/>
          </p:nvPr>
        </p:nvSpPr>
        <p:spPr>
          <a:xfrm>
            <a:off x="535660" y="2567023"/>
            <a:ext cx="4453029" cy="3742762"/>
          </a:xfrm>
        </p:spPr>
        <p:txBody>
          <a:bodyPr>
            <a:normAutofit/>
          </a:bodyPr>
          <a:lstStyle/>
          <a:p>
            <a:pPr marL="0" indent="0">
              <a:buNone/>
            </a:pPr>
            <a:r>
              <a:rPr lang="en-US" sz="2000" b="1"/>
              <a:t>Request Access to MyGlassClass.com </a:t>
            </a:r>
          </a:p>
          <a:p>
            <a:pPr marL="0" indent="0">
              <a:buNone/>
            </a:pPr>
            <a:r>
              <a:rPr lang="en-US" sz="2000"/>
              <a:t>Email </a:t>
            </a:r>
            <a:r>
              <a:rPr lang="en-US" sz="2000">
                <a:hlinkClick r:id="rId4"/>
              </a:rPr>
              <a:t>myglassclass@glass.org</a:t>
            </a:r>
            <a:r>
              <a:rPr lang="en-US" sz="2000"/>
              <a:t> to </a:t>
            </a:r>
            <a:br>
              <a:rPr lang="en-US" sz="2000"/>
            </a:br>
            <a:r>
              <a:rPr lang="en-US" sz="2000"/>
              <a:t>request group and team manager </a:t>
            </a:r>
            <a:br>
              <a:rPr lang="en-US" sz="2000"/>
            </a:br>
            <a:r>
              <a:rPr lang="en-US" sz="2000"/>
              <a:t>access.</a:t>
            </a:r>
            <a:br>
              <a:rPr lang="en-US" sz="2000"/>
            </a:br>
            <a:br>
              <a:rPr lang="en-US" sz="2000"/>
            </a:br>
            <a:r>
              <a:rPr lang="en-US" sz="2000" b="1"/>
              <a:t>Schedule a Walk-Through of the LMS</a:t>
            </a:r>
          </a:p>
          <a:p>
            <a:pPr marL="0" indent="0">
              <a:buNone/>
            </a:pPr>
            <a:br>
              <a:rPr lang="en-US" sz="2000" b="1"/>
            </a:br>
            <a:r>
              <a:rPr lang="en-US" sz="2000" b="1"/>
              <a:t>Enroll Employees</a:t>
            </a:r>
            <a:endParaRPr lang="en-US" sz="2000"/>
          </a:p>
          <a:p>
            <a:pPr marL="0" indent="0">
              <a:buNone/>
            </a:pPr>
            <a:endParaRPr lang="en-US" sz="2000"/>
          </a:p>
        </p:txBody>
      </p:sp>
      <p:sp>
        <p:nvSpPr>
          <p:cNvPr id="7" name="Content Placeholder 2">
            <a:extLst>
              <a:ext uri="{FF2B5EF4-FFF2-40B4-BE49-F238E27FC236}">
                <a16:creationId xmlns:a16="http://schemas.microsoft.com/office/drawing/2014/main" id="{B575E9E6-FD60-0BFE-C6F8-E2191B9D034C}"/>
              </a:ext>
            </a:extLst>
          </p:cNvPr>
          <p:cNvSpPr txBox="1">
            <a:spLocks/>
          </p:cNvSpPr>
          <p:nvPr/>
        </p:nvSpPr>
        <p:spPr>
          <a:xfrm>
            <a:off x="535660" y="1926707"/>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Then (and only then)</a:t>
            </a:r>
          </a:p>
        </p:txBody>
      </p:sp>
      <p:pic>
        <p:nvPicPr>
          <p:cNvPr id="10" name="Picture 9" descr="A blue text on a black background&#10;&#10;Description automatically generated">
            <a:extLst>
              <a:ext uri="{FF2B5EF4-FFF2-40B4-BE49-F238E27FC236}">
                <a16:creationId xmlns:a16="http://schemas.microsoft.com/office/drawing/2014/main" id="{461D974C-711A-73D7-29E5-534063A93630}"/>
              </a:ext>
            </a:extLst>
          </p:cNvPr>
          <p:cNvPicPr>
            <a:picLocks noChangeAspect="1"/>
          </p:cNvPicPr>
          <p:nvPr/>
        </p:nvPicPr>
        <p:blipFill>
          <a:blip r:embed="rId5">
            <a:extLst>
              <a:ext uri="{28A0092B-C50C-407E-A947-70E740481C1C}">
                <a14:useLocalDpi xmlns:a14="http://schemas.microsoft.com/office/drawing/2010/main" val="0"/>
              </a:ext>
            </a:extLst>
          </a:blip>
          <a:srcRect b="5367"/>
          <a:stretch/>
        </p:blipFill>
        <p:spPr>
          <a:xfrm>
            <a:off x="535665" y="639915"/>
            <a:ext cx="3665457" cy="810561"/>
          </a:xfrm>
          <a:prstGeom prst="rect">
            <a:avLst/>
          </a:prstGeom>
        </p:spPr>
      </p:pic>
      <p:pic>
        <p:nvPicPr>
          <p:cNvPr id="2" name="Picture 1" descr="A blue and black logo&#10;&#10;Description automatically generated">
            <a:extLst>
              <a:ext uri="{FF2B5EF4-FFF2-40B4-BE49-F238E27FC236}">
                <a16:creationId xmlns:a16="http://schemas.microsoft.com/office/drawing/2014/main" id="{34AB807F-B5B1-DDCC-8A86-0C4641620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71339" y="460334"/>
            <a:ext cx="3873248" cy="1169721"/>
          </a:xfrm>
          <a:prstGeom prst="rect">
            <a:avLst/>
          </a:prstGeom>
        </p:spPr>
      </p:pic>
    </p:spTree>
    <p:extLst>
      <p:ext uri="{BB962C8B-B14F-4D97-AF65-F5344CB8AC3E}">
        <p14:creationId xmlns:p14="http://schemas.microsoft.com/office/powerpoint/2010/main" val="2421997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3FE962-B4E3-6302-A419-6228FB78BA70}"/>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D5D82BD-0A9D-E368-9804-A6E59D778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F52AE3-3F51-8B45-1716-46F3951BFA55}"/>
              </a:ext>
            </a:extLst>
          </p:cNvPr>
          <p:cNvPicPr>
            <a:picLocks noChangeAspect="1"/>
          </p:cNvPicPr>
          <p:nvPr/>
        </p:nvPicPr>
        <p:blipFill>
          <a:blip r:embed="rId3">
            <a:extLst>
              <a:ext uri="{28A0092B-C50C-407E-A947-70E740481C1C}">
                <a14:useLocalDpi xmlns:a14="http://schemas.microsoft.com/office/drawing/2010/main" val="0"/>
              </a:ext>
            </a:extLst>
          </a:blip>
          <a:srcRect l="3424" r="3424"/>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9627B079-5242-85F3-F908-31398B43F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14DB0A-C994-494C-B39E-CF55CA95BBB3}"/>
              </a:ext>
            </a:extLst>
          </p:cNvPr>
          <p:cNvSpPr>
            <a:spLocks noGrp="1"/>
          </p:cNvSpPr>
          <p:nvPr>
            <p:ph idx="1"/>
          </p:nvPr>
        </p:nvSpPr>
        <p:spPr>
          <a:xfrm>
            <a:off x="649885" y="2838175"/>
            <a:ext cx="3260831" cy="495666"/>
          </a:xfrm>
        </p:spPr>
        <p:txBody>
          <a:bodyPr>
            <a:normAutofit/>
          </a:bodyPr>
          <a:lstStyle/>
          <a:p>
            <a:pPr marL="0" indent="0">
              <a:buNone/>
            </a:pPr>
            <a:r>
              <a:rPr lang="en-US" sz="2000"/>
              <a:t>to NGA member companies</a:t>
            </a:r>
          </a:p>
        </p:txBody>
      </p:sp>
      <p:sp>
        <p:nvSpPr>
          <p:cNvPr id="7" name="Content Placeholder 2">
            <a:extLst>
              <a:ext uri="{FF2B5EF4-FFF2-40B4-BE49-F238E27FC236}">
                <a16:creationId xmlns:a16="http://schemas.microsoft.com/office/drawing/2014/main" id="{9247A94C-CFA2-14DA-0A09-D96147545402}"/>
              </a:ext>
            </a:extLst>
          </p:cNvPr>
          <p:cNvSpPr txBox="1">
            <a:spLocks/>
          </p:cNvSpPr>
          <p:nvPr/>
        </p:nvSpPr>
        <p:spPr>
          <a:xfrm>
            <a:off x="534138" y="1558931"/>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9600" b="1">
                <a:solidFill>
                  <a:srgbClr val="00B0F0"/>
                </a:solidFill>
              </a:rPr>
              <a:t>FREE</a:t>
            </a:r>
          </a:p>
        </p:txBody>
      </p:sp>
      <p:pic>
        <p:nvPicPr>
          <p:cNvPr id="5" name="Picture 4" descr="A blue text on a black background&#10;&#10;Description automatically generated">
            <a:extLst>
              <a:ext uri="{FF2B5EF4-FFF2-40B4-BE49-F238E27FC236}">
                <a16:creationId xmlns:a16="http://schemas.microsoft.com/office/drawing/2014/main" id="{AEBF4F24-CDE2-A861-0525-1D7EBDC682C1}"/>
              </a:ext>
            </a:extLst>
          </p:cNvPr>
          <p:cNvPicPr>
            <a:picLocks noChangeAspect="1"/>
          </p:cNvPicPr>
          <p:nvPr/>
        </p:nvPicPr>
        <p:blipFill>
          <a:blip r:embed="rId4">
            <a:extLst>
              <a:ext uri="{28A0092B-C50C-407E-A947-70E740481C1C}">
                <a14:useLocalDpi xmlns:a14="http://schemas.microsoft.com/office/drawing/2010/main" val="0"/>
              </a:ext>
            </a:extLst>
          </a:blip>
          <a:srcRect b="5367"/>
          <a:stretch/>
        </p:blipFill>
        <p:spPr>
          <a:xfrm>
            <a:off x="8348838" y="639907"/>
            <a:ext cx="3665457" cy="810561"/>
          </a:xfrm>
          <a:prstGeom prst="rect">
            <a:avLst/>
          </a:prstGeom>
        </p:spPr>
      </p:pic>
      <p:pic>
        <p:nvPicPr>
          <p:cNvPr id="6" name="Picture 5" descr="A blue and black logo&#10;&#10;Description automatically generated">
            <a:extLst>
              <a:ext uri="{FF2B5EF4-FFF2-40B4-BE49-F238E27FC236}">
                <a16:creationId xmlns:a16="http://schemas.microsoft.com/office/drawing/2014/main" id="{854DDA65-B977-D3A4-D0C4-F475447E6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747" y="563289"/>
            <a:ext cx="3191383" cy="963798"/>
          </a:xfrm>
          <a:prstGeom prst="rect">
            <a:avLst/>
          </a:prstGeom>
        </p:spPr>
      </p:pic>
      <p:sp>
        <p:nvSpPr>
          <p:cNvPr id="9" name="Content Placeholder 2">
            <a:extLst>
              <a:ext uri="{FF2B5EF4-FFF2-40B4-BE49-F238E27FC236}">
                <a16:creationId xmlns:a16="http://schemas.microsoft.com/office/drawing/2014/main" id="{76A82052-CBEB-259F-96F3-2FD86E86D08B}"/>
              </a:ext>
            </a:extLst>
          </p:cNvPr>
          <p:cNvSpPr txBox="1">
            <a:spLocks/>
          </p:cNvSpPr>
          <p:nvPr/>
        </p:nvSpPr>
        <p:spPr>
          <a:xfrm>
            <a:off x="649885" y="3388455"/>
            <a:ext cx="3540150" cy="12066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Visit The Hub </a:t>
            </a:r>
            <a:r>
              <a:rPr lang="en-US" sz="2000"/>
              <a:t>www.glass.org/membership</a:t>
            </a:r>
          </a:p>
        </p:txBody>
      </p:sp>
    </p:spTree>
    <p:extLst>
      <p:ext uri="{BB962C8B-B14F-4D97-AF65-F5344CB8AC3E}">
        <p14:creationId xmlns:p14="http://schemas.microsoft.com/office/powerpoint/2010/main" val="425496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C4230A-C205-302F-244C-AC6AA203EF3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7F7FCCF-7665-4E4E-95A7-AA842045C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8C07CB6-D6D5-49B8-0E6F-51329B359F96}"/>
              </a:ext>
            </a:extLst>
          </p:cNvPr>
          <p:cNvPicPr>
            <a:picLocks noChangeAspect="1"/>
          </p:cNvPicPr>
          <p:nvPr/>
        </p:nvPicPr>
        <p:blipFill>
          <a:blip r:embed="rId3">
            <a:extLst>
              <a:ext uri="{28A0092B-C50C-407E-A947-70E740481C1C}">
                <a14:useLocalDpi xmlns:a14="http://schemas.microsoft.com/office/drawing/2010/main" val="0"/>
              </a:ext>
            </a:extLst>
          </a:blip>
          <a:srcRect l="3001" r="3001"/>
          <a:stretch/>
        </p:blipFill>
        <p:spPr>
          <a:xfrm>
            <a:off x="3695130" y="4579"/>
            <a:ext cx="9669642" cy="6857990"/>
          </a:xfrm>
          <a:prstGeom prst="rect">
            <a:avLst/>
          </a:prstGeom>
        </p:spPr>
      </p:pic>
      <p:sp>
        <p:nvSpPr>
          <p:cNvPr id="18" name="Rectangle 17">
            <a:extLst>
              <a:ext uri="{FF2B5EF4-FFF2-40B4-BE49-F238E27FC236}">
                <a16:creationId xmlns:a16="http://schemas.microsoft.com/office/drawing/2014/main" id="{0E398C48-BF34-FD70-A2C9-DB0D553ABF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BA359B93-4C76-856E-99FE-6E232411A88C}"/>
              </a:ext>
            </a:extLst>
          </p:cNvPr>
          <p:cNvSpPr>
            <a:spLocks noGrp="1"/>
          </p:cNvSpPr>
          <p:nvPr>
            <p:ph idx="1"/>
          </p:nvPr>
        </p:nvSpPr>
        <p:spPr>
          <a:xfrm>
            <a:off x="535661" y="2567023"/>
            <a:ext cx="3770122" cy="2119781"/>
          </a:xfrm>
        </p:spPr>
        <p:txBody>
          <a:bodyPr>
            <a:normAutofit/>
          </a:bodyPr>
          <a:lstStyle/>
          <a:p>
            <a:pPr marL="0" indent="0">
              <a:buNone/>
            </a:pPr>
            <a:r>
              <a:rPr lang="en-US" sz="2000" b="1"/>
              <a:t>Recognize and reward employees </a:t>
            </a:r>
            <a:r>
              <a:rPr lang="en-US" sz="2000"/>
              <a:t>who participate and excel in training</a:t>
            </a:r>
          </a:p>
        </p:txBody>
      </p:sp>
      <p:sp>
        <p:nvSpPr>
          <p:cNvPr id="10" name="Content Placeholder 2">
            <a:extLst>
              <a:ext uri="{FF2B5EF4-FFF2-40B4-BE49-F238E27FC236}">
                <a16:creationId xmlns:a16="http://schemas.microsoft.com/office/drawing/2014/main" id="{2C8D964D-0BDD-E15C-6627-96B025568D30}"/>
              </a:ext>
            </a:extLst>
          </p:cNvPr>
          <p:cNvSpPr txBox="1">
            <a:spLocks/>
          </p:cNvSpPr>
          <p:nvPr/>
        </p:nvSpPr>
        <p:spPr>
          <a:xfrm>
            <a:off x="535660" y="1926707"/>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Last, but not least…</a:t>
            </a:r>
          </a:p>
        </p:txBody>
      </p:sp>
    </p:spTree>
    <p:extLst>
      <p:ext uri="{BB962C8B-B14F-4D97-AF65-F5344CB8AC3E}">
        <p14:creationId xmlns:p14="http://schemas.microsoft.com/office/powerpoint/2010/main" val="79361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9EFABAE-0132-32E8-47EB-B9E04B3D0EFC}"/>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78DDE81A-233C-98C3-50B0-A820B89FB6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776774-DAFF-DDC0-746E-8BC2476DA5A2}"/>
              </a:ext>
            </a:extLst>
          </p:cNvPr>
          <p:cNvPicPr>
            <a:picLocks noChangeAspect="1"/>
          </p:cNvPicPr>
          <p:nvPr/>
        </p:nvPicPr>
        <p:blipFill>
          <a:blip r:embed="rId3">
            <a:extLst>
              <a:ext uri="{28A0092B-C50C-407E-A947-70E740481C1C}">
                <a14:useLocalDpi xmlns:a14="http://schemas.microsoft.com/office/drawing/2010/main" val="0"/>
              </a:ext>
            </a:extLst>
          </a:blip>
          <a:srcRect l="2958" r="2958"/>
          <a:stretch/>
        </p:blipFill>
        <p:spPr>
          <a:xfrm>
            <a:off x="2519680" y="-1889"/>
            <a:ext cx="9672320" cy="6859889"/>
          </a:xfrm>
          <a:prstGeom prst="rect">
            <a:avLst/>
          </a:prstGeom>
        </p:spPr>
      </p:pic>
      <p:sp>
        <p:nvSpPr>
          <p:cNvPr id="40" name="Rectangle 39">
            <a:extLst>
              <a:ext uri="{FF2B5EF4-FFF2-40B4-BE49-F238E27FC236}">
                <a16:creationId xmlns:a16="http://schemas.microsoft.com/office/drawing/2014/main" id="{6286E79E-3B26-01CB-D2EE-84F25B6AF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5">
            <a:extLst>
              <a:ext uri="{FF2B5EF4-FFF2-40B4-BE49-F238E27FC236}">
                <a16:creationId xmlns:a16="http://schemas.microsoft.com/office/drawing/2014/main" id="{FEBB8FE6-4B79-616F-CF38-F0ACDC97B0A5}"/>
              </a:ext>
            </a:extLst>
          </p:cNvPr>
          <p:cNvSpPr>
            <a:spLocks/>
          </p:cNvSpPr>
          <p:nvPr/>
        </p:nvSpPr>
        <p:spPr bwMode="auto">
          <a:xfrm>
            <a:off x="688904" y="490786"/>
            <a:ext cx="4346083" cy="660630"/>
          </a:xfrm>
          <a:prstGeom prst="rect">
            <a:avLst/>
          </a:prstGeom>
          <a:noFill/>
        </p:spPr>
        <p:txBody>
          <a:bodyPr wrap="square" rtlCol="0">
            <a:spAutoFit/>
          </a:bodyPr>
          <a:lstStyle/>
          <a:p>
            <a:pPr lvl="0">
              <a:lnSpc>
                <a:spcPct val="106000"/>
              </a:lnSpc>
              <a:defRPr/>
            </a:pPr>
            <a:r>
              <a:rPr lang="en-US" sz="3600" b="1">
                <a:latin typeface="Aptos" panose="020B0004020202020204" pitchFamily="34" charset="0"/>
              </a:rPr>
              <a:t>Questions?</a:t>
            </a:r>
          </a:p>
        </p:txBody>
      </p:sp>
      <p:sp>
        <p:nvSpPr>
          <p:cNvPr id="8" name="Text Placeholder 2">
            <a:extLst>
              <a:ext uri="{FF2B5EF4-FFF2-40B4-BE49-F238E27FC236}">
                <a16:creationId xmlns:a16="http://schemas.microsoft.com/office/drawing/2014/main" id="{5281805F-89D0-B42B-3FE6-0474D600FA07}"/>
              </a:ext>
            </a:extLst>
          </p:cNvPr>
          <p:cNvSpPr txBox="1">
            <a:spLocks/>
          </p:cNvSpPr>
          <p:nvPr/>
        </p:nvSpPr>
        <p:spPr bwMode="auto">
          <a:xfrm>
            <a:off x="2636087" y="5461595"/>
            <a:ext cx="2680010" cy="63787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a:solidFill>
                  <a:schemeClr val="bg2">
                    <a:lumMod val="25000"/>
                  </a:schemeClr>
                </a:solidFill>
                <a:latin typeface="Aptos" panose="020B0004020202020204" pitchFamily="34" charset="0"/>
                <a:cs typeface="Arial" panose="020B0604020202020204" pitchFamily="34" charset="0"/>
              </a:rPr>
              <a:t>Elayne Cabrera</a:t>
            </a:r>
          </a:p>
          <a:p>
            <a:pPr marL="0" indent="0" algn="ctr">
              <a:lnSpc>
                <a:spcPct val="100000"/>
              </a:lnSpc>
              <a:spcBef>
                <a:spcPts val="0"/>
              </a:spcBef>
              <a:buNone/>
            </a:pPr>
            <a:r>
              <a:rPr lang="en-US" sz="1200">
                <a:solidFill>
                  <a:schemeClr val="bg2">
                    <a:lumMod val="25000"/>
                  </a:schemeClr>
                </a:solidFill>
                <a:latin typeface="Aptos" panose="020B0004020202020204" pitchFamily="34" charset="0"/>
                <a:cs typeface="Arial" panose="020B0604020202020204" pitchFamily="34" charset="0"/>
              </a:rPr>
              <a:t>NGA LMS Manager for</a:t>
            </a:r>
            <a:br>
              <a:rPr lang="en-US" sz="1200">
                <a:solidFill>
                  <a:schemeClr val="bg2">
                    <a:lumMod val="25000"/>
                  </a:schemeClr>
                </a:solidFill>
                <a:latin typeface="Aptos" panose="020B0004020202020204" pitchFamily="34" charset="0"/>
                <a:cs typeface="Arial" panose="020B0604020202020204" pitchFamily="34" charset="0"/>
              </a:rPr>
            </a:br>
            <a:r>
              <a:rPr lang="en-US" sz="1200">
                <a:solidFill>
                  <a:schemeClr val="bg2">
                    <a:lumMod val="25000"/>
                  </a:schemeClr>
                </a:solidFill>
                <a:latin typeface="Aptos" panose="020B0004020202020204" pitchFamily="34" charset="0"/>
                <a:cs typeface="Arial" panose="020B0604020202020204" pitchFamily="34" charset="0"/>
              </a:rPr>
              <a:t>Workforce Development</a:t>
            </a:r>
            <a:endParaRPr lang="en-US" sz="1400">
              <a:solidFill>
                <a:schemeClr val="bg2">
                  <a:lumMod val="25000"/>
                </a:schemeClr>
              </a:solidFill>
              <a:latin typeface="Aptos" panose="020B00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7972FE90-9983-0BAA-A437-AB44AF0A6A2E}"/>
              </a:ext>
            </a:extLst>
          </p:cNvPr>
          <p:cNvSpPr txBox="1">
            <a:spLocks/>
          </p:cNvSpPr>
          <p:nvPr/>
        </p:nvSpPr>
        <p:spPr bwMode="auto">
          <a:xfrm>
            <a:off x="474516" y="5435713"/>
            <a:ext cx="2280595" cy="7567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US" sz="1400">
                <a:solidFill>
                  <a:schemeClr val="bg2">
                    <a:lumMod val="25000"/>
                  </a:schemeClr>
                </a:solidFill>
                <a:latin typeface="Aptos" panose="020B0004020202020204" pitchFamily="34" charset="0"/>
                <a:cs typeface="Arial" panose="020B0604020202020204" pitchFamily="34" charset="0"/>
              </a:rPr>
              <a:t>Jenni Chase</a:t>
            </a:r>
          </a:p>
          <a:p>
            <a:pPr marL="0" indent="0" algn="ctr">
              <a:lnSpc>
                <a:spcPct val="100000"/>
              </a:lnSpc>
              <a:spcBef>
                <a:spcPts val="0"/>
              </a:spcBef>
              <a:buNone/>
            </a:pPr>
            <a:r>
              <a:rPr lang="en-US" sz="1200">
                <a:solidFill>
                  <a:schemeClr val="bg2">
                    <a:lumMod val="25000"/>
                  </a:schemeClr>
                </a:solidFill>
                <a:latin typeface="Aptos" panose="020B0004020202020204" pitchFamily="34" charset="0"/>
                <a:cs typeface="Arial" panose="020B0604020202020204" pitchFamily="34" charset="0"/>
              </a:rPr>
              <a:t>NGA VP, Workforce Development</a:t>
            </a:r>
            <a:endParaRPr lang="en-US" sz="1400">
              <a:solidFill>
                <a:schemeClr val="bg2">
                  <a:lumMod val="25000"/>
                </a:schemeClr>
              </a:solidFill>
              <a:latin typeface="Aptos" panose="020B0004020202020204" pitchFamily="34" charset="0"/>
              <a:cs typeface="Arial" panose="020B0604020202020204" pitchFamily="34" charset="0"/>
            </a:endParaRPr>
          </a:p>
        </p:txBody>
      </p:sp>
      <p:pic>
        <p:nvPicPr>
          <p:cNvPr id="11" name="Picture 10" descr="A blue text on a black background&#10;&#10;Description automatically generated">
            <a:extLst>
              <a:ext uri="{FF2B5EF4-FFF2-40B4-BE49-F238E27FC236}">
                <a16:creationId xmlns:a16="http://schemas.microsoft.com/office/drawing/2014/main" id="{061EE6CC-C311-48D9-7E49-F06FE95B136E}"/>
              </a:ext>
            </a:extLst>
          </p:cNvPr>
          <p:cNvPicPr>
            <a:picLocks noChangeAspect="1"/>
          </p:cNvPicPr>
          <p:nvPr/>
        </p:nvPicPr>
        <p:blipFill>
          <a:blip r:embed="rId4">
            <a:extLst>
              <a:ext uri="{28A0092B-C50C-407E-A947-70E740481C1C}">
                <a14:useLocalDpi xmlns:a14="http://schemas.microsoft.com/office/drawing/2010/main" val="0"/>
              </a:ext>
            </a:extLst>
          </a:blip>
          <a:stretch/>
        </p:blipFill>
        <p:spPr bwMode="auto">
          <a:xfrm>
            <a:off x="688904" y="1259442"/>
            <a:ext cx="4557090" cy="1064886"/>
          </a:xfrm>
          <a:prstGeom prst="rect">
            <a:avLst/>
          </a:prstGeom>
        </p:spPr>
      </p:pic>
      <p:pic>
        <p:nvPicPr>
          <p:cNvPr id="13" name="Picture 12" descr="A close-up of a person smiling&#10;&#10;Description automatically generated">
            <a:extLst>
              <a:ext uri="{FF2B5EF4-FFF2-40B4-BE49-F238E27FC236}">
                <a16:creationId xmlns:a16="http://schemas.microsoft.com/office/drawing/2014/main" id="{E90FF89B-8B42-2AF7-A370-ADC64C1EBE8B}"/>
              </a:ext>
            </a:extLst>
          </p:cNvPr>
          <p:cNvPicPr>
            <a:picLocks noChangeAspect="1"/>
          </p:cNvPicPr>
          <p:nvPr/>
        </p:nvPicPr>
        <p:blipFill>
          <a:blip r:embed="rId5" cstate="print">
            <a:extLst>
              <a:ext uri="{28A0092B-C50C-407E-A947-70E740481C1C}">
                <a14:useLocalDpi xmlns:a14="http://schemas.microsoft.com/office/drawing/2010/main" val="0"/>
              </a:ext>
            </a:extLst>
          </a:blip>
          <a:srcRect t="15793"/>
          <a:stretch/>
        </p:blipFill>
        <p:spPr bwMode="auto">
          <a:xfrm>
            <a:off x="3318077" y="4010786"/>
            <a:ext cx="1172912" cy="1316901"/>
          </a:xfrm>
          <a:prstGeom prst="rect">
            <a:avLst/>
          </a:prstGeom>
        </p:spPr>
      </p:pic>
      <p:pic>
        <p:nvPicPr>
          <p:cNvPr id="14" name="Picture 13" descr="A person smiling for the camera&#10;&#10;Description automatically generated">
            <a:extLst>
              <a:ext uri="{FF2B5EF4-FFF2-40B4-BE49-F238E27FC236}">
                <a16:creationId xmlns:a16="http://schemas.microsoft.com/office/drawing/2014/main" id="{5168AECB-32B3-F969-6482-E6BB0E43D859}"/>
              </a:ext>
            </a:extLst>
          </p:cNvPr>
          <p:cNvPicPr>
            <a:picLocks noChangeAspect="1"/>
          </p:cNvPicPr>
          <p:nvPr/>
        </p:nvPicPr>
        <p:blipFill>
          <a:blip r:embed="rId6" cstate="print">
            <a:extLst>
              <a:ext uri="{28A0092B-C50C-407E-A947-70E740481C1C}">
                <a14:useLocalDpi xmlns:a14="http://schemas.microsoft.com/office/drawing/2010/main" val="0"/>
              </a:ext>
            </a:extLst>
          </a:blip>
          <a:srcRect l="9867" r="16987"/>
          <a:stretch/>
        </p:blipFill>
        <p:spPr bwMode="auto">
          <a:xfrm>
            <a:off x="876192" y="4010786"/>
            <a:ext cx="1390954" cy="1316901"/>
          </a:xfrm>
          <a:prstGeom prst="rect">
            <a:avLst/>
          </a:prstGeom>
        </p:spPr>
      </p:pic>
      <p:pic>
        <p:nvPicPr>
          <p:cNvPr id="2" name="Picture 1" descr="A blue and black logo&#10;&#10;Description automatically generated">
            <a:extLst>
              <a:ext uri="{FF2B5EF4-FFF2-40B4-BE49-F238E27FC236}">
                <a16:creationId xmlns:a16="http://schemas.microsoft.com/office/drawing/2014/main" id="{DDED607A-9244-B556-2E60-0E0237AB67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957" y="2404017"/>
            <a:ext cx="4276259" cy="1291430"/>
          </a:xfrm>
          <a:prstGeom prst="rect">
            <a:avLst/>
          </a:prstGeom>
        </p:spPr>
      </p:pic>
    </p:spTree>
    <p:extLst>
      <p:ext uri="{BB962C8B-B14F-4D97-AF65-F5344CB8AC3E}">
        <p14:creationId xmlns:p14="http://schemas.microsoft.com/office/powerpoint/2010/main" val="2144149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4EF90282-B075-B7E5-FD82-D41EB1EE2D63}"/>
            </a:ext>
          </a:extLst>
        </p:cNvPr>
        <p:cNvGrpSpPr/>
        <p:nvPr/>
      </p:nvGrpSpPr>
      <p:grpSpPr bwMode="auto">
        <a:xfrm>
          <a:off x="0" y="0"/>
          <a:ext cx="0" cy="0"/>
          <a:chOff x="0" y="0"/>
          <a:chExt cx="0" cy="0"/>
        </a:xfrm>
      </p:grpSpPr>
      <p:cxnSp>
        <p:nvCxnSpPr>
          <p:cNvPr id="42" name="Straight Connector 41">
            <a:extLst>
              <a:ext uri="{FF2B5EF4-FFF2-40B4-BE49-F238E27FC236}">
                <a16:creationId xmlns:a16="http://schemas.microsoft.com/office/drawing/2014/main" id="{E83F0B3D-FBC0-C760-C70D-1B4D2BD30F9F}"/>
              </a:ext>
            </a:extLst>
          </p:cNvPr>
          <p:cNvCxnSpPr/>
          <p:nvPr/>
        </p:nvCxnSpPr>
        <p:spPr>
          <a:xfrm>
            <a:off x="6596451" y="2170789"/>
            <a:ext cx="0" cy="4325923"/>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TextBox 4">
            <a:extLst>
              <a:ext uri="{FF2B5EF4-FFF2-40B4-BE49-F238E27FC236}">
                <a16:creationId xmlns:a16="http://schemas.microsoft.com/office/drawing/2014/main" id="{05E39221-98F3-1747-6498-F71BB2A5D33A}"/>
              </a:ext>
            </a:extLst>
          </p:cNvPr>
          <p:cNvSpPr>
            <a:spLocks/>
          </p:cNvSpPr>
          <p:nvPr/>
        </p:nvSpPr>
        <p:spPr bwMode="auto">
          <a:xfrm>
            <a:off x="6951724" y="1934608"/>
            <a:ext cx="4731522" cy="2946961"/>
          </a:xfrm>
          <a:prstGeom prst="rect">
            <a:avLst/>
          </a:prstGeom>
          <a:noFill/>
          <a:ln>
            <a:noFill/>
          </a:ln>
        </p:spPr>
        <p:txBody>
          <a:bodyPr wrap="square" rtlCol="0">
            <a:spAutoFit/>
          </a:bodyPr>
          <a:lstStyle/>
          <a:p>
            <a:pPr algn="r" defTabSz="914377">
              <a:defRPr/>
            </a:pPr>
            <a:r>
              <a:rPr lang="en-US" sz="3200" b="1" kern="0">
                <a:latin typeface="Calibri"/>
                <a:cs typeface="Arial"/>
              </a:rPr>
              <a:t>NGA UPCOMING EVENTS</a:t>
            </a:r>
            <a:endParaRPr lang="en-US" sz="1500" b="1" kern="0">
              <a:latin typeface="Calibri"/>
              <a:cs typeface="Arial"/>
            </a:endParaRPr>
          </a:p>
          <a:p>
            <a:pPr algn="r" defTabSz="914377">
              <a:defRPr/>
            </a:pPr>
            <a:endParaRPr lang="en-US" sz="1050" kern="0">
              <a:latin typeface="Calibri"/>
              <a:cs typeface="Arial"/>
            </a:endParaRPr>
          </a:p>
          <a:p>
            <a:pPr algn="r" defTabSz="914377">
              <a:defRPr/>
            </a:pPr>
            <a:endParaRPr lang="en-US" sz="1100" kern="0">
              <a:latin typeface="Calibri"/>
              <a:cs typeface="Arial"/>
            </a:endParaRPr>
          </a:p>
          <a:p>
            <a:pPr algn="r" defTabSz="914377">
              <a:defRPr/>
            </a:pPr>
            <a:endParaRPr lang="en-US" sz="1200" kern="0">
              <a:latin typeface="Calibri"/>
              <a:cs typeface="Arial"/>
            </a:endParaRPr>
          </a:p>
          <a:p>
            <a:pPr algn="r" defTabSz="914377">
              <a:defRPr/>
            </a:pPr>
            <a:r>
              <a:rPr lang="en-US" sz="2400" b="1" kern="0">
                <a:latin typeface="Calibri"/>
                <a:cs typeface="Arial"/>
              </a:rPr>
              <a:t>NGA Glass Conference: Carlsbad</a:t>
            </a:r>
            <a:br>
              <a:rPr lang="en-US" sz="2400" b="1" kern="0">
                <a:latin typeface="Calibri"/>
                <a:cs typeface="Arial"/>
              </a:rPr>
            </a:br>
            <a:r>
              <a:rPr lang="en-US" sz="2400" kern="0">
                <a:latin typeface="Calibri"/>
                <a:cs typeface="Arial"/>
              </a:rPr>
              <a:t>Feb 3-6, 2025</a:t>
            </a:r>
            <a:br>
              <a:rPr lang="en-US" sz="2400" kern="0">
                <a:latin typeface="Calibri"/>
                <a:cs typeface="Arial"/>
              </a:rPr>
            </a:br>
            <a:endParaRPr lang="en-US" sz="1200" kern="0">
              <a:latin typeface="Calibri"/>
              <a:cs typeface="Arial"/>
            </a:endParaRPr>
          </a:p>
          <a:p>
            <a:pPr algn="r" defTabSz="914377">
              <a:defRPr/>
            </a:pPr>
            <a:r>
              <a:rPr lang="en-US" sz="2400" b="1" kern="0">
                <a:latin typeface="Calibri"/>
                <a:cs typeface="Arial"/>
              </a:rPr>
              <a:t>BEC Conference</a:t>
            </a:r>
            <a:br>
              <a:rPr lang="en-US" sz="2400" b="1" kern="0">
                <a:latin typeface="Calibri"/>
                <a:cs typeface="Arial"/>
              </a:rPr>
            </a:br>
            <a:r>
              <a:rPr lang="en-US" sz="2400" kern="0">
                <a:latin typeface="Calibri"/>
                <a:cs typeface="Arial"/>
              </a:rPr>
              <a:t>March 2-4, 2025</a:t>
            </a:r>
            <a:br>
              <a:rPr lang="en-US" sz="2400" kern="0">
                <a:latin typeface="Calibri"/>
                <a:cs typeface="Arial"/>
              </a:rPr>
            </a:br>
            <a:endParaRPr lang="en-US" sz="1200" kern="0">
              <a:latin typeface="Calibri"/>
              <a:cs typeface="Arial"/>
            </a:endParaRPr>
          </a:p>
        </p:txBody>
      </p:sp>
      <p:sp>
        <p:nvSpPr>
          <p:cNvPr id="12" name="TextBox 5">
            <a:extLst>
              <a:ext uri="{FF2B5EF4-FFF2-40B4-BE49-F238E27FC236}">
                <a16:creationId xmlns:a16="http://schemas.microsoft.com/office/drawing/2014/main" id="{A59FEF4B-7355-3957-8EF4-5DFF618A2B24}"/>
              </a:ext>
            </a:extLst>
          </p:cNvPr>
          <p:cNvSpPr>
            <a:spLocks/>
          </p:cNvSpPr>
          <p:nvPr/>
        </p:nvSpPr>
        <p:spPr bwMode="auto">
          <a:xfrm>
            <a:off x="900967" y="2023286"/>
            <a:ext cx="4346083" cy="1835054"/>
          </a:xfrm>
          <a:prstGeom prst="rect">
            <a:avLst/>
          </a:prstGeom>
          <a:noFill/>
        </p:spPr>
        <p:txBody>
          <a:bodyPr wrap="square" rtlCol="0">
            <a:spAutoFit/>
          </a:bodyPr>
          <a:lstStyle/>
          <a:p>
            <a:pPr lvl="0">
              <a:lnSpc>
                <a:spcPct val="106000"/>
              </a:lnSpc>
              <a:defRPr/>
            </a:pPr>
            <a:r>
              <a:rPr lang="en-US" sz="3600" b="1">
                <a:latin typeface="Aptos" panose="020B0004020202020204" pitchFamily="34" charset="0"/>
              </a:rPr>
              <a:t>How to Build a Training Program Using the New</a:t>
            </a:r>
          </a:p>
        </p:txBody>
      </p:sp>
      <p:pic>
        <p:nvPicPr>
          <p:cNvPr id="13" name="Picture 12" descr="A blue text on a black background&#10;&#10;Description automatically generated">
            <a:extLst>
              <a:ext uri="{FF2B5EF4-FFF2-40B4-BE49-F238E27FC236}">
                <a16:creationId xmlns:a16="http://schemas.microsoft.com/office/drawing/2014/main" id="{EA1B1A13-CE67-5B19-6477-01EAC63C67FD}"/>
              </a:ext>
            </a:extLst>
          </p:cNvPr>
          <p:cNvPicPr>
            <a:picLocks noChangeAspect="1"/>
          </p:cNvPicPr>
          <p:nvPr/>
        </p:nvPicPr>
        <p:blipFill>
          <a:blip r:embed="rId3">
            <a:extLst>
              <a:ext uri="{28A0092B-C50C-407E-A947-70E740481C1C}">
                <a14:useLocalDpi xmlns:a14="http://schemas.microsoft.com/office/drawing/2010/main" val="0"/>
              </a:ext>
            </a:extLst>
          </a:blip>
          <a:stretch/>
        </p:blipFill>
        <p:spPr bwMode="auto">
          <a:xfrm>
            <a:off x="900967" y="3816683"/>
            <a:ext cx="4557090" cy="1064886"/>
          </a:xfrm>
          <a:prstGeom prst="rect">
            <a:avLst/>
          </a:prstGeom>
        </p:spPr>
      </p:pic>
    </p:spTree>
    <p:extLst>
      <p:ext uri="{BB962C8B-B14F-4D97-AF65-F5344CB8AC3E}">
        <p14:creationId xmlns:p14="http://schemas.microsoft.com/office/powerpoint/2010/main" val="520851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39B9-D7E0-7AC7-DDCA-68A88801F963}"/>
            </a:ext>
          </a:extLst>
        </p:cNvPr>
        <p:cNvGrpSpPr/>
        <p:nvPr/>
      </p:nvGrpSpPr>
      <p:grpSpPr>
        <a:xfrm>
          <a:off x="0" y="0"/>
          <a:ext cx="0" cy="0"/>
          <a:chOff x="0" y="0"/>
          <a:chExt cx="0" cy="0"/>
        </a:xfrm>
      </p:grpSpPr>
      <p:pic>
        <p:nvPicPr>
          <p:cNvPr id="3" name="Picture 2" descr="A close up of a glass&#10;&#10;Description automatically generated">
            <a:extLst>
              <a:ext uri="{FF2B5EF4-FFF2-40B4-BE49-F238E27FC236}">
                <a16:creationId xmlns:a16="http://schemas.microsoft.com/office/drawing/2014/main" id="{C2C2A9AC-C73E-B375-70D4-4B99F172D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6165"/>
            <a:ext cx="12192000" cy="5125669"/>
          </a:xfrm>
          <a:prstGeom prst="rect">
            <a:avLst/>
          </a:prstGeom>
        </p:spPr>
      </p:pic>
    </p:spTree>
    <p:extLst>
      <p:ext uri="{BB962C8B-B14F-4D97-AF65-F5344CB8AC3E}">
        <p14:creationId xmlns:p14="http://schemas.microsoft.com/office/powerpoint/2010/main" val="29833356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5EFD5-C721-7E86-8EA9-ED534CF14005}"/>
            </a:ext>
          </a:extLst>
        </p:cNvPr>
        <p:cNvGrpSpPr/>
        <p:nvPr/>
      </p:nvGrpSpPr>
      <p:grpSpPr>
        <a:xfrm>
          <a:off x="0" y="0"/>
          <a:ext cx="0" cy="0"/>
          <a:chOff x="0" y="0"/>
          <a:chExt cx="0" cy="0"/>
        </a:xfrm>
      </p:grpSpPr>
      <p:pic>
        <p:nvPicPr>
          <p:cNvPr id="4" name="Picture 3" descr="A screenshot of a website&#10;&#10;Description automatically generated">
            <a:extLst>
              <a:ext uri="{FF2B5EF4-FFF2-40B4-BE49-F238E27FC236}">
                <a16:creationId xmlns:a16="http://schemas.microsoft.com/office/drawing/2014/main" id="{B4BBD1B1-997E-0A99-E599-57504D386B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8757" y="398988"/>
            <a:ext cx="8394485" cy="52561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76270669-4CE2-35C3-9283-51A7C898EC3D}"/>
              </a:ext>
            </a:extLst>
          </p:cNvPr>
          <p:cNvSpPr txBox="1"/>
          <p:nvPr/>
        </p:nvSpPr>
        <p:spPr>
          <a:xfrm>
            <a:off x="1952262" y="5924217"/>
            <a:ext cx="8287473" cy="523220"/>
          </a:xfrm>
          <a:prstGeom prst="rect">
            <a:avLst/>
          </a:prstGeom>
          <a:noFill/>
        </p:spPr>
        <p:txBody>
          <a:bodyPr wrap="square" rtlCol="0">
            <a:spAutoFit/>
          </a:bodyPr>
          <a:lstStyle/>
          <a:p>
            <a:r>
              <a:rPr lang="en-US" sz="2800"/>
              <a:t>For more information, email apprenticeship@glass.org</a:t>
            </a:r>
          </a:p>
        </p:txBody>
      </p:sp>
    </p:spTree>
    <p:extLst>
      <p:ext uri="{BB962C8B-B14F-4D97-AF65-F5344CB8AC3E}">
        <p14:creationId xmlns:p14="http://schemas.microsoft.com/office/powerpoint/2010/main" val="3086958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1C15458-4108-DFE4-A3BE-EAE311867A52}"/>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8CFAB84-7A8A-A534-C171-3005E655E795}"/>
              </a:ext>
            </a:extLst>
          </p:cNvPr>
          <p:cNvPicPr>
            <a:picLocks noChangeAspect="1"/>
          </p:cNvPicPr>
          <p:nvPr/>
        </p:nvPicPr>
        <p:blipFill>
          <a:blip r:embed="rId3">
            <a:extLst>
              <a:ext uri="{28A0092B-C50C-407E-A947-70E740481C1C}">
                <a14:useLocalDpi xmlns:a14="http://schemas.microsoft.com/office/drawing/2010/main" val="0"/>
              </a:ext>
            </a:extLst>
          </a:blip>
          <a:srcRect r="28092" b="1"/>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F253C83-3BBA-51A9-D3F7-BA8619CD67C5}"/>
              </a:ext>
            </a:extLst>
          </p:cNvPr>
          <p:cNvSpPr>
            <a:spLocks noGrp="1"/>
          </p:cNvSpPr>
          <p:nvPr>
            <p:ph idx="1"/>
          </p:nvPr>
        </p:nvSpPr>
        <p:spPr>
          <a:xfrm>
            <a:off x="609737" y="3190819"/>
            <a:ext cx="4066435" cy="3742762"/>
          </a:xfrm>
        </p:spPr>
        <p:txBody>
          <a:bodyPr>
            <a:normAutofit/>
          </a:bodyPr>
          <a:lstStyle/>
          <a:p>
            <a:pPr marL="0" indent="0">
              <a:buNone/>
            </a:pPr>
            <a:r>
              <a:rPr lang="en-US" sz="2000"/>
              <a:t>More than 30 courses:</a:t>
            </a:r>
          </a:p>
          <a:p>
            <a:r>
              <a:rPr lang="en-US" sz="2000"/>
              <a:t>Intro to the Glass &amp; Glazing Trade</a:t>
            </a:r>
          </a:p>
          <a:p>
            <a:r>
              <a:rPr lang="en-US" sz="2000"/>
              <a:t>Safety</a:t>
            </a:r>
          </a:p>
          <a:p>
            <a:r>
              <a:rPr lang="en-US" sz="2000"/>
              <a:t>Glass &amp; Metal Fabrication</a:t>
            </a:r>
          </a:p>
          <a:p>
            <a:r>
              <a:rPr lang="en-US" sz="2000"/>
              <a:t>System Fabrication, Assembly &amp; Installation</a:t>
            </a:r>
          </a:p>
          <a:p>
            <a:r>
              <a:rPr lang="en-US" sz="2000"/>
              <a:t>Codes, Blueprints &amp; Estimating</a:t>
            </a:r>
          </a:p>
          <a:p>
            <a:pPr marL="0" indent="0">
              <a:buNone/>
            </a:pPr>
            <a:endParaRPr lang="en-US" sz="2000"/>
          </a:p>
          <a:p>
            <a:pPr marL="0" indent="0">
              <a:buNone/>
            </a:pPr>
            <a:endParaRPr lang="en-US" sz="2000"/>
          </a:p>
        </p:txBody>
      </p:sp>
      <p:sp>
        <p:nvSpPr>
          <p:cNvPr id="7" name="Content Placeholder 2">
            <a:extLst>
              <a:ext uri="{FF2B5EF4-FFF2-40B4-BE49-F238E27FC236}">
                <a16:creationId xmlns:a16="http://schemas.microsoft.com/office/drawing/2014/main" id="{9689AB94-E9A0-5EB4-B0FF-CB7AAC2F5F52}"/>
              </a:ext>
            </a:extLst>
          </p:cNvPr>
          <p:cNvSpPr txBox="1">
            <a:spLocks/>
          </p:cNvSpPr>
          <p:nvPr/>
        </p:nvSpPr>
        <p:spPr>
          <a:xfrm>
            <a:off x="535665" y="2505441"/>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Training for installers</a:t>
            </a:r>
          </a:p>
        </p:txBody>
      </p:sp>
      <p:pic>
        <p:nvPicPr>
          <p:cNvPr id="10" name="Picture 9" descr="A blue text on a black background&#10;&#10;Description automatically generated">
            <a:extLst>
              <a:ext uri="{FF2B5EF4-FFF2-40B4-BE49-F238E27FC236}">
                <a16:creationId xmlns:a16="http://schemas.microsoft.com/office/drawing/2014/main" id="{D2B54FFC-B4EA-6B47-EBE0-A449E0E28CEC}"/>
              </a:ext>
            </a:extLst>
          </p:cNvPr>
          <p:cNvPicPr>
            <a:picLocks noChangeAspect="1"/>
          </p:cNvPicPr>
          <p:nvPr/>
        </p:nvPicPr>
        <p:blipFill>
          <a:blip r:embed="rId4">
            <a:extLst>
              <a:ext uri="{28A0092B-C50C-407E-A947-70E740481C1C}">
                <a14:useLocalDpi xmlns:a14="http://schemas.microsoft.com/office/drawing/2010/main" val="0"/>
              </a:ext>
            </a:extLst>
          </a:blip>
          <a:srcRect b="5367"/>
          <a:stretch/>
        </p:blipFill>
        <p:spPr>
          <a:xfrm>
            <a:off x="535665" y="1068179"/>
            <a:ext cx="3665457" cy="810561"/>
          </a:xfrm>
          <a:prstGeom prst="rect">
            <a:avLst/>
          </a:prstGeom>
        </p:spPr>
      </p:pic>
    </p:spTree>
    <p:extLst>
      <p:ext uri="{BB962C8B-B14F-4D97-AF65-F5344CB8AC3E}">
        <p14:creationId xmlns:p14="http://schemas.microsoft.com/office/powerpoint/2010/main" val="1210920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3EC702-9F22-5F32-6A48-5A7B803415C1}"/>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D1D9547-334B-7E24-20FC-8CEBA03E8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1DFB82-1305-1C02-5C3D-E94A52BC7104}"/>
              </a:ext>
            </a:extLst>
          </p:cNvPr>
          <p:cNvPicPr>
            <a:picLocks noChangeAspect="1"/>
          </p:cNvPicPr>
          <p:nvPr/>
        </p:nvPicPr>
        <p:blipFill>
          <a:blip r:embed="rId3">
            <a:extLst>
              <a:ext uri="{28A0092B-C50C-407E-A947-70E740481C1C}">
                <a14:useLocalDpi xmlns:a14="http://schemas.microsoft.com/office/drawing/2010/main" val="0"/>
              </a:ext>
            </a:extLst>
          </a:blip>
          <a:srcRect t="6846" b="6846"/>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BB1D0354-2F51-60ED-05C4-9290BC507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30BA3E2A-A835-8302-0C7C-75EB80335AF6}"/>
              </a:ext>
            </a:extLst>
          </p:cNvPr>
          <p:cNvSpPr txBox="1">
            <a:spLocks/>
          </p:cNvSpPr>
          <p:nvPr/>
        </p:nvSpPr>
        <p:spPr>
          <a:xfrm>
            <a:off x="868101" y="2505441"/>
            <a:ext cx="4433104"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Training on demand</a:t>
            </a:r>
          </a:p>
          <a:p>
            <a:r>
              <a:rPr lang="en-US">
                <a:latin typeface="+mj-lt"/>
              </a:rPr>
              <a:t>Available on all smartphones</a:t>
            </a:r>
          </a:p>
          <a:p>
            <a:r>
              <a:rPr lang="en-US">
                <a:latin typeface="+mj-lt"/>
              </a:rPr>
              <a:t>Learn in English </a:t>
            </a:r>
            <a:r>
              <a:rPr lang="en-US" i="1">
                <a:latin typeface="+mj-lt"/>
              </a:rPr>
              <a:t>or</a:t>
            </a:r>
            <a:r>
              <a:rPr lang="en-US">
                <a:latin typeface="+mj-lt"/>
              </a:rPr>
              <a:t> Spanish</a:t>
            </a:r>
          </a:p>
        </p:txBody>
      </p:sp>
      <p:pic>
        <p:nvPicPr>
          <p:cNvPr id="9" name="Picture 8" descr="A blue text on a black background&#10;&#10;Description automatically generated">
            <a:extLst>
              <a:ext uri="{FF2B5EF4-FFF2-40B4-BE49-F238E27FC236}">
                <a16:creationId xmlns:a16="http://schemas.microsoft.com/office/drawing/2014/main" id="{1EBC6F57-8E0E-2097-7117-B84B8D49A64B}"/>
              </a:ext>
            </a:extLst>
          </p:cNvPr>
          <p:cNvPicPr>
            <a:picLocks noChangeAspect="1"/>
          </p:cNvPicPr>
          <p:nvPr/>
        </p:nvPicPr>
        <p:blipFill>
          <a:blip r:embed="rId4">
            <a:extLst>
              <a:ext uri="{28A0092B-C50C-407E-A947-70E740481C1C}">
                <a14:useLocalDpi xmlns:a14="http://schemas.microsoft.com/office/drawing/2010/main" val="0"/>
              </a:ext>
            </a:extLst>
          </a:blip>
          <a:srcRect b="5367"/>
          <a:stretch/>
        </p:blipFill>
        <p:spPr>
          <a:xfrm>
            <a:off x="952842" y="1119787"/>
            <a:ext cx="3873801" cy="856634"/>
          </a:xfrm>
          <a:prstGeom prst="rect">
            <a:avLst/>
          </a:prstGeom>
        </p:spPr>
      </p:pic>
    </p:spTree>
    <p:extLst>
      <p:ext uri="{BB962C8B-B14F-4D97-AF65-F5344CB8AC3E}">
        <p14:creationId xmlns:p14="http://schemas.microsoft.com/office/powerpoint/2010/main" val="2305908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AE3C88-90FA-F062-3C26-9BE81A139B1C}"/>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805056A-ED69-D89A-6EA0-08FEEE1478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B12409-E324-A34E-C8B5-D20694219CAC}"/>
              </a:ext>
            </a:extLst>
          </p:cNvPr>
          <p:cNvPicPr>
            <a:picLocks noChangeAspect="1"/>
          </p:cNvPicPr>
          <p:nvPr/>
        </p:nvPicPr>
        <p:blipFill>
          <a:blip r:embed="rId3">
            <a:extLst>
              <a:ext uri="{28A0092B-C50C-407E-A947-70E740481C1C}">
                <a14:useLocalDpi xmlns:a14="http://schemas.microsoft.com/office/drawing/2010/main" val="0"/>
              </a:ext>
            </a:extLst>
          </a:blip>
          <a:srcRect l="2974" r="2974"/>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91FA3081-6984-B805-8EC4-3B0E3A49A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2B7E5C-C20D-DE00-88AF-48C8D231A536}"/>
              </a:ext>
            </a:extLst>
          </p:cNvPr>
          <p:cNvSpPr>
            <a:spLocks noGrp="1"/>
          </p:cNvSpPr>
          <p:nvPr>
            <p:ph idx="1"/>
          </p:nvPr>
        </p:nvSpPr>
        <p:spPr>
          <a:xfrm>
            <a:off x="535665" y="3698936"/>
            <a:ext cx="4066435" cy="2053682"/>
          </a:xfrm>
        </p:spPr>
        <p:txBody>
          <a:bodyPr>
            <a:normAutofit fontScale="92500" lnSpcReduction="20000"/>
          </a:bodyPr>
          <a:lstStyle/>
          <a:p>
            <a:pPr marL="0" indent="0">
              <a:buNone/>
            </a:pPr>
            <a:r>
              <a:rPr lang="en-US" sz="2000"/>
              <a:t>18 courses:</a:t>
            </a:r>
          </a:p>
          <a:p>
            <a:r>
              <a:rPr lang="en-US" sz="2000"/>
              <a:t>Safety</a:t>
            </a:r>
          </a:p>
          <a:p>
            <a:r>
              <a:rPr lang="en-US" sz="2000"/>
              <a:t>Glass Quality Inspection</a:t>
            </a:r>
          </a:p>
          <a:p>
            <a:r>
              <a:rPr lang="en-US" sz="2000"/>
              <a:t>How to Measure Glass</a:t>
            </a:r>
          </a:p>
          <a:p>
            <a:r>
              <a:rPr lang="en-US" sz="2000"/>
              <a:t>Basic Math</a:t>
            </a:r>
          </a:p>
          <a:p>
            <a:r>
              <a:rPr lang="en-US" sz="2000" i="1"/>
              <a:t>Coming Soon: </a:t>
            </a:r>
            <a:r>
              <a:rPr lang="en-US" sz="2000"/>
              <a:t>Tempering</a:t>
            </a:r>
          </a:p>
          <a:p>
            <a:pPr marL="0" indent="0">
              <a:buNone/>
            </a:pPr>
            <a:endParaRPr lang="en-US" sz="2000"/>
          </a:p>
        </p:txBody>
      </p:sp>
      <p:sp>
        <p:nvSpPr>
          <p:cNvPr id="7" name="Content Placeholder 2">
            <a:extLst>
              <a:ext uri="{FF2B5EF4-FFF2-40B4-BE49-F238E27FC236}">
                <a16:creationId xmlns:a16="http://schemas.microsoft.com/office/drawing/2014/main" id="{ABA27C18-A472-992C-0F5D-B3FAA150CA43}"/>
              </a:ext>
            </a:extLst>
          </p:cNvPr>
          <p:cNvSpPr txBox="1">
            <a:spLocks/>
          </p:cNvSpPr>
          <p:nvPr/>
        </p:nvSpPr>
        <p:spPr>
          <a:xfrm>
            <a:off x="535665" y="2505441"/>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Training for production personnel</a:t>
            </a:r>
          </a:p>
        </p:txBody>
      </p:sp>
      <p:pic>
        <p:nvPicPr>
          <p:cNvPr id="2" name="Picture 1" descr="A blue and black logo&#10;&#10;Description automatically generated">
            <a:extLst>
              <a:ext uri="{FF2B5EF4-FFF2-40B4-BE49-F238E27FC236}">
                <a16:creationId xmlns:a16="http://schemas.microsoft.com/office/drawing/2014/main" id="{2F2FBDC3-F2F4-F859-EA72-99BB77560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92" y="713250"/>
            <a:ext cx="4276259" cy="1291430"/>
          </a:xfrm>
          <a:prstGeom prst="rect">
            <a:avLst/>
          </a:prstGeom>
        </p:spPr>
      </p:pic>
    </p:spTree>
    <p:extLst>
      <p:ext uri="{BB962C8B-B14F-4D97-AF65-F5344CB8AC3E}">
        <p14:creationId xmlns:p14="http://schemas.microsoft.com/office/powerpoint/2010/main" val="300811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0C1CBC-1B9D-558D-8420-030236C9300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4C57F3A-C934-7B50-88FA-37427187B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49703E2-9377-2A31-D43B-0DA66918FABB}"/>
              </a:ext>
            </a:extLst>
          </p:cNvPr>
          <p:cNvPicPr>
            <a:picLocks noChangeAspect="1"/>
          </p:cNvPicPr>
          <p:nvPr/>
        </p:nvPicPr>
        <p:blipFill>
          <a:blip r:embed="rId3">
            <a:extLst>
              <a:ext uri="{28A0092B-C50C-407E-A947-70E740481C1C}">
                <a14:useLocalDpi xmlns:a14="http://schemas.microsoft.com/office/drawing/2010/main" val="0"/>
              </a:ext>
            </a:extLst>
          </a:blip>
          <a:srcRect l="3424" r="3424"/>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17C26AC0-A65C-1251-321C-67FBE48F5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B8B3FF-6230-5C63-0C23-B19BB4BC30AE}"/>
              </a:ext>
            </a:extLst>
          </p:cNvPr>
          <p:cNvSpPr>
            <a:spLocks noGrp="1"/>
          </p:cNvSpPr>
          <p:nvPr>
            <p:ph idx="1"/>
          </p:nvPr>
        </p:nvSpPr>
        <p:spPr>
          <a:xfrm>
            <a:off x="535665" y="3270673"/>
            <a:ext cx="4066435" cy="2053682"/>
          </a:xfrm>
        </p:spPr>
        <p:txBody>
          <a:bodyPr>
            <a:normAutofit/>
          </a:bodyPr>
          <a:lstStyle/>
          <a:p>
            <a:r>
              <a:rPr lang="en-US">
                <a:latin typeface="+mj-lt"/>
              </a:rPr>
              <a:t>Available on all smartphones</a:t>
            </a:r>
          </a:p>
          <a:p>
            <a:r>
              <a:rPr lang="en-US">
                <a:latin typeface="+mj-lt"/>
              </a:rPr>
              <a:t>Includes courses, quizzes, and activities</a:t>
            </a:r>
          </a:p>
          <a:p>
            <a:pPr marL="0" indent="0">
              <a:buNone/>
            </a:pPr>
            <a:endParaRPr lang="en-US" sz="2000"/>
          </a:p>
        </p:txBody>
      </p:sp>
      <p:sp>
        <p:nvSpPr>
          <p:cNvPr id="7" name="Content Placeholder 2">
            <a:extLst>
              <a:ext uri="{FF2B5EF4-FFF2-40B4-BE49-F238E27FC236}">
                <a16:creationId xmlns:a16="http://schemas.microsoft.com/office/drawing/2014/main" id="{38D501A8-B3AB-627C-3FD5-316F255FBC0B}"/>
              </a:ext>
            </a:extLst>
          </p:cNvPr>
          <p:cNvSpPr txBox="1">
            <a:spLocks/>
          </p:cNvSpPr>
          <p:nvPr/>
        </p:nvSpPr>
        <p:spPr>
          <a:xfrm>
            <a:off x="535665" y="2505441"/>
            <a:ext cx="3973386"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Training on demand</a:t>
            </a:r>
          </a:p>
        </p:txBody>
      </p:sp>
      <p:pic>
        <p:nvPicPr>
          <p:cNvPr id="2" name="Picture 1" descr="A blue and black logo&#10;&#10;Description automatically generated">
            <a:extLst>
              <a:ext uri="{FF2B5EF4-FFF2-40B4-BE49-F238E27FC236}">
                <a16:creationId xmlns:a16="http://schemas.microsoft.com/office/drawing/2014/main" id="{114C4201-E56B-47A4-92B4-42A9507920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792" y="713250"/>
            <a:ext cx="4276259" cy="1291430"/>
          </a:xfrm>
          <a:prstGeom prst="rect">
            <a:avLst/>
          </a:prstGeom>
        </p:spPr>
      </p:pic>
    </p:spTree>
    <p:extLst>
      <p:ext uri="{BB962C8B-B14F-4D97-AF65-F5344CB8AC3E}">
        <p14:creationId xmlns:p14="http://schemas.microsoft.com/office/powerpoint/2010/main" val="189340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D46B308-893D-A6FE-F9A2-185667C0C47D}"/>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D989509-0739-C75B-318A-AFFED70D2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B53333C-4D9D-AC57-E0D2-586F44634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00D5EF0-F824-F150-2189-337850821135}"/>
              </a:ext>
            </a:extLst>
          </p:cNvPr>
          <p:cNvSpPr txBox="1">
            <a:spLocks/>
          </p:cNvSpPr>
          <p:nvPr/>
        </p:nvSpPr>
        <p:spPr>
          <a:xfrm>
            <a:off x="534137" y="689016"/>
            <a:ext cx="5415250" cy="58500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b="1"/>
              <a:t>Enhanced Training Compliance</a:t>
            </a:r>
          </a:p>
        </p:txBody>
      </p:sp>
      <p:sp>
        <p:nvSpPr>
          <p:cNvPr id="5" name="Content Placeholder 2">
            <a:extLst>
              <a:ext uri="{FF2B5EF4-FFF2-40B4-BE49-F238E27FC236}">
                <a16:creationId xmlns:a16="http://schemas.microsoft.com/office/drawing/2014/main" id="{97759044-192A-B255-D3BC-3D57D5A088E3}"/>
              </a:ext>
            </a:extLst>
          </p:cNvPr>
          <p:cNvSpPr txBox="1">
            <a:spLocks/>
          </p:cNvSpPr>
          <p:nvPr/>
        </p:nvSpPr>
        <p:spPr>
          <a:xfrm>
            <a:off x="534137" y="1494358"/>
            <a:ext cx="2145558" cy="37427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New </a:t>
            </a:r>
            <a:r>
              <a:rPr lang="en-US" sz="2400" b="1"/>
              <a:t>Team Manager </a:t>
            </a:r>
            <a:r>
              <a:rPr lang="en-US" sz="2400"/>
              <a:t>tool allows you to:</a:t>
            </a:r>
          </a:p>
          <a:p>
            <a:r>
              <a:rPr lang="en-US" sz="2000"/>
              <a:t>Track Employee Activity</a:t>
            </a:r>
          </a:p>
          <a:p>
            <a:r>
              <a:rPr lang="en-US" sz="2000"/>
              <a:t>Run Reports</a:t>
            </a:r>
          </a:p>
          <a:p>
            <a:r>
              <a:rPr lang="en-US" sz="2000"/>
              <a:t>Customize Training for Different Groups</a:t>
            </a:r>
          </a:p>
        </p:txBody>
      </p:sp>
      <p:pic>
        <p:nvPicPr>
          <p:cNvPr id="10" name="Picture 9" descr="A screenshot of a computer&#10;&#10;Description automatically generated">
            <a:extLst>
              <a:ext uri="{FF2B5EF4-FFF2-40B4-BE49-F238E27FC236}">
                <a16:creationId xmlns:a16="http://schemas.microsoft.com/office/drawing/2014/main" id="{76780890-15D7-ECC8-896F-8F22848F39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137" y="1522070"/>
            <a:ext cx="9068249" cy="4646914"/>
          </a:xfrm>
          <a:prstGeom prst="rect">
            <a:avLst/>
          </a:prstGeom>
        </p:spPr>
      </p:pic>
    </p:spTree>
    <p:extLst>
      <p:ext uri="{BB962C8B-B14F-4D97-AF65-F5344CB8AC3E}">
        <p14:creationId xmlns:p14="http://schemas.microsoft.com/office/powerpoint/2010/main" val="933304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eam Manager Walkthrough">
            <a:hlinkClick r:id="" action="ppaction://media"/>
            <a:extLst>
              <a:ext uri="{FF2B5EF4-FFF2-40B4-BE49-F238E27FC236}">
                <a16:creationId xmlns:a16="http://schemas.microsoft.com/office/drawing/2014/main" id="{DB64E964-7C1F-03A4-6021-161A7962E40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23136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91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F41734F64E2048BFAEC00529318CCD" ma:contentTypeVersion="20" ma:contentTypeDescription="Create a new document." ma:contentTypeScope="" ma:versionID="ed6e1b28582d68d95a5c19a6174f8193">
  <xsd:schema xmlns:xsd="http://www.w3.org/2001/XMLSchema" xmlns:xs="http://www.w3.org/2001/XMLSchema" xmlns:p="http://schemas.microsoft.com/office/2006/metadata/properties" xmlns:ns2="6fcc911b-c95b-4350-ae34-918efaa631d2" xmlns:ns3="de7aaa3a-f5a4-4050-a4eb-5ab042be613b" targetNamespace="http://schemas.microsoft.com/office/2006/metadata/properties" ma:root="true" ma:fieldsID="0575b93d2929dc0cc64c56c31c2438ed" ns2:_="" ns3:_="">
    <xsd:import namespace="6fcc911b-c95b-4350-ae34-918efaa631d2"/>
    <xsd:import namespace="de7aaa3a-f5a4-4050-a4eb-5ab042be613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cc911b-c95b-4350-ae34-918efaa631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843105e-83ad-41b0-bbc2-8b987d264f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e7aaa3a-f5a4-4050-a4eb-5ab042be613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aa0ff18-936b-4d29-9e1b-4880d3d9b022}" ma:internalName="TaxCatchAll" ma:showField="CatchAllData" ma:web="de7aaa3a-f5a4-4050-a4eb-5ab042be61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cc911b-c95b-4350-ae34-918efaa631d2">
      <Terms xmlns="http://schemas.microsoft.com/office/infopath/2007/PartnerControls"/>
    </lcf76f155ced4ddcb4097134ff3c332f>
    <TaxCatchAll xmlns="de7aaa3a-f5a4-4050-a4eb-5ab042be613b" xsi:nil="true"/>
  </documentManagement>
</p:properties>
</file>

<file path=customXml/itemProps1.xml><?xml version="1.0" encoding="utf-8"?>
<ds:datastoreItem xmlns:ds="http://schemas.openxmlformats.org/officeDocument/2006/customXml" ds:itemID="{EF8E6011-315A-49EF-AC5E-6D2F4FF2D71A}">
  <ds:schemaRefs>
    <ds:schemaRef ds:uri="6fcc911b-c95b-4350-ae34-918efaa631d2"/>
    <ds:schemaRef ds:uri="de7aaa3a-f5a4-4050-a4eb-5ab042be61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D2CD3AD-75DA-4322-A151-2584D1956E7D}">
  <ds:schemaRefs>
    <ds:schemaRef ds:uri="http://schemas.microsoft.com/sharepoint/v3/contenttype/forms"/>
  </ds:schemaRefs>
</ds:datastoreItem>
</file>

<file path=customXml/itemProps3.xml><?xml version="1.0" encoding="utf-8"?>
<ds:datastoreItem xmlns:ds="http://schemas.openxmlformats.org/officeDocument/2006/customXml" ds:itemID="{7174A2DE-7AD7-425A-A9C1-34E6FAE33C11}">
  <ds:schemaRefs>
    <ds:schemaRef ds:uri="6fcc911b-c95b-4350-ae34-918efaa631d2"/>
    <ds:schemaRef ds:uri="de7aaa3a-f5a4-4050-a4eb-5ab042be613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2624</Words>
  <Application>Microsoft Office PowerPoint</Application>
  <PresentationFormat>Widescreen</PresentationFormat>
  <Paragraphs>120</Paragraphs>
  <Slides>19</Slides>
  <Notes>19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Aptos</vt: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 Chase</dc:creator>
  <cp:lastModifiedBy>Jenni Chase</cp:lastModifiedBy>
  <cp:revision>2</cp:revision>
  <dcterms:created xsi:type="dcterms:W3CDTF">2025-01-23T11:12:13Z</dcterms:created>
  <dcterms:modified xsi:type="dcterms:W3CDTF">2025-02-06T18:35:06Z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0x010100E2F41734F64E2048BFAEC00529318CCD</vt:lpwstr>
  </property>
  <property fmtid="{D5CDD505-2E9C-101B-9397-08002B2CF9AE}" pid="3" name="MediaServiceImageTags">
    <vt:lpwstr/>
  </property>
</Properties>
</file>